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03" r:id="rId2"/>
    <p:sldId id="257" r:id="rId3"/>
    <p:sldId id="448" r:id="rId4"/>
    <p:sldId id="449" r:id="rId5"/>
    <p:sldId id="452" r:id="rId6"/>
    <p:sldId id="477" r:id="rId7"/>
    <p:sldId id="481" r:id="rId8"/>
    <p:sldId id="482" r:id="rId9"/>
    <p:sldId id="483" r:id="rId10"/>
    <p:sldId id="484" r:id="rId11"/>
    <p:sldId id="485" r:id="rId12"/>
    <p:sldId id="486" r:id="rId13"/>
    <p:sldId id="475" r:id="rId14"/>
    <p:sldId id="487" r:id="rId15"/>
    <p:sldId id="493" r:id="rId16"/>
    <p:sldId id="494" r:id="rId17"/>
    <p:sldId id="495" r:id="rId18"/>
    <p:sldId id="496" r:id="rId19"/>
    <p:sldId id="497" r:id="rId20"/>
    <p:sldId id="488" r:id="rId21"/>
    <p:sldId id="489" r:id="rId22"/>
    <p:sldId id="501" r:id="rId23"/>
    <p:sldId id="492" r:id="rId24"/>
    <p:sldId id="491" r:id="rId25"/>
    <p:sldId id="500" r:id="rId26"/>
    <p:sldId id="608" r:id="rId27"/>
    <p:sldId id="605" r:id="rId28"/>
    <p:sldId id="603" r:id="rId29"/>
    <p:sldId id="604" r:id="rId30"/>
    <p:sldId id="606" r:id="rId31"/>
    <p:sldId id="686" r:id="rId32"/>
    <p:sldId id="453" r:id="rId33"/>
    <p:sldId id="454" r:id="rId34"/>
    <p:sldId id="462" r:id="rId35"/>
    <p:sldId id="460" r:id="rId36"/>
    <p:sldId id="463" r:id="rId37"/>
    <p:sldId id="459" r:id="rId38"/>
    <p:sldId id="461" r:id="rId39"/>
    <p:sldId id="464" r:id="rId40"/>
    <p:sldId id="256" r:id="rId41"/>
    <p:sldId id="476" r:id="rId42"/>
    <p:sldId id="258" r:id="rId43"/>
    <p:sldId id="259" r:id="rId44"/>
    <p:sldId id="260" r:id="rId45"/>
    <p:sldId id="261" r:id="rId46"/>
    <p:sldId id="262" r:id="rId47"/>
    <p:sldId id="263" r:id="rId48"/>
    <p:sldId id="687" r:id="rId49"/>
    <p:sldId id="688" r:id="rId50"/>
    <p:sldId id="264" r:id="rId51"/>
    <p:sldId id="265" r:id="rId52"/>
    <p:sldId id="465" r:id="rId53"/>
    <p:sldId id="466" r:id="rId54"/>
    <p:sldId id="467" r:id="rId55"/>
    <p:sldId id="468" r:id="rId56"/>
    <p:sldId id="469" r:id="rId57"/>
    <p:sldId id="470" r:id="rId58"/>
    <p:sldId id="471" r:id="rId59"/>
    <p:sldId id="472" r:id="rId60"/>
    <p:sldId id="473" r:id="rId61"/>
    <p:sldId id="474" r:id="rId62"/>
    <p:sldId id="689" r:id="rId63"/>
    <p:sldId id="457" r:id="rId64"/>
    <p:sldId id="458" r:id="rId65"/>
  </p:sldIdLst>
  <p:sldSz cx="12192000" cy="6858000"/>
  <p:notesSz cx="6858000" cy="9144000"/>
  <p:defaultText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04" d="100"/>
          <a:sy n="104" d="100"/>
        </p:scale>
        <p:origin x="258" y="108"/>
      </p:cViewPr>
      <p:guideLst/>
    </p:cSldViewPr>
  </p:slideViewPr>
  <p:notesTextViewPr>
    <p:cViewPr>
      <p:scale>
        <a:sx n="3" d="2"/>
        <a:sy n="3" d="2"/>
      </p:scale>
      <p:origin x="-6" y="-18"/>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EC88-6825-4C2E-8588-7841E40398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DO"/>
          </a:p>
        </p:txBody>
      </p:sp>
      <p:sp>
        <p:nvSpPr>
          <p:cNvPr id="3" name="Subtitle 2">
            <a:extLst>
              <a:ext uri="{FF2B5EF4-FFF2-40B4-BE49-F238E27FC236}">
                <a16:creationId xmlns:a16="http://schemas.microsoft.com/office/drawing/2014/main" id="{335744AE-8429-4479-AC27-6E40B855F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DO"/>
          </a:p>
        </p:txBody>
      </p:sp>
      <p:sp>
        <p:nvSpPr>
          <p:cNvPr id="4" name="Date Placeholder 3">
            <a:extLst>
              <a:ext uri="{FF2B5EF4-FFF2-40B4-BE49-F238E27FC236}">
                <a16:creationId xmlns:a16="http://schemas.microsoft.com/office/drawing/2014/main" id="{F7016D3F-0CA5-4211-9F4D-390FE3BD6DA1}"/>
              </a:ext>
            </a:extLst>
          </p:cNvPr>
          <p:cNvSpPr>
            <a:spLocks noGrp="1"/>
          </p:cNvSpPr>
          <p:nvPr>
            <p:ph type="dt" sz="half" idx="10"/>
          </p:nvPr>
        </p:nvSpPr>
        <p:spPr/>
        <p:txBody>
          <a:bodyPr/>
          <a:lstStyle/>
          <a:p>
            <a:fld id="{B7BB9624-F04A-4F38-B0FF-A67C5381755A}" type="datetimeFigureOut">
              <a:rPr lang="es-DO" smtClean="0"/>
              <a:t>19/4/2024</a:t>
            </a:fld>
            <a:endParaRPr lang="es-DO"/>
          </a:p>
        </p:txBody>
      </p:sp>
      <p:sp>
        <p:nvSpPr>
          <p:cNvPr id="5" name="Footer Placeholder 4">
            <a:extLst>
              <a:ext uri="{FF2B5EF4-FFF2-40B4-BE49-F238E27FC236}">
                <a16:creationId xmlns:a16="http://schemas.microsoft.com/office/drawing/2014/main" id="{FD24E78B-D6E9-4A15-B52A-B2DB564C2B8A}"/>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C62D15AD-F865-4099-B5C3-07A02ED4B059}"/>
              </a:ext>
            </a:extLst>
          </p:cNvPr>
          <p:cNvSpPr>
            <a:spLocks noGrp="1"/>
          </p:cNvSpPr>
          <p:nvPr>
            <p:ph type="sldNum" sz="quarter" idx="12"/>
          </p:nvPr>
        </p:nvSpPr>
        <p:spPr/>
        <p:txBody>
          <a:bodyPr/>
          <a:lstStyle/>
          <a:p>
            <a:fld id="{81E98122-DD37-4CF9-9C41-5B5931BC0898}" type="slidenum">
              <a:rPr lang="es-DO" smtClean="0"/>
              <a:t>‹Nº›</a:t>
            </a:fld>
            <a:endParaRPr lang="es-DO"/>
          </a:p>
        </p:txBody>
      </p:sp>
    </p:spTree>
    <p:extLst>
      <p:ext uri="{BB962C8B-B14F-4D97-AF65-F5344CB8AC3E}">
        <p14:creationId xmlns:p14="http://schemas.microsoft.com/office/powerpoint/2010/main" val="2818425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8C5AE-F3A2-4E0B-B81D-B7BFE66AF1C4}"/>
              </a:ext>
            </a:extLst>
          </p:cNvPr>
          <p:cNvSpPr>
            <a:spLocks noGrp="1"/>
          </p:cNvSpPr>
          <p:nvPr>
            <p:ph type="title"/>
          </p:nvPr>
        </p:nvSpPr>
        <p:spPr/>
        <p:txBody>
          <a:bodyPr/>
          <a:lstStyle/>
          <a:p>
            <a:r>
              <a:rPr lang="en-US"/>
              <a:t>Click to edit Master title style</a:t>
            </a:r>
            <a:endParaRPr lang="es-DO"/>
          </a:p>
        </p:txBody>
      </p:sp>
      <p:sp>
        <p:nvSpPr>
          <p:cNvPr id="3" name="Vertical Text Placeholder 2">
            <a:extLst>
              <a:ext uri="{FF2B5EF4-FFF2-40B4-BE49-F238E27FC236}">
                <a16:creationId xmlns:a16="http://schemas.microsoft.com/office/drawing/2014/main" id="{744ED3DE-B0B6-4706-A6D8-7F939009FC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3ABCB07A-917C-44B8-9E34-0D4220E13FD1}"/>
              </a:ext>
            </a:extLst>
          </p:cNvPr>
          <p:cNvSpPr>
            <a:spLocks noGrp="1"/>
          </p:cNvSpPr>
          <p:nvPr>
            <p:ph type="dt" sz="half" idx="10"/>
          </p:nvPr>
        </p:nvSpPr>
        <p:spPr/>
        <p:txBody>
          <a:bodyPr/>
          <a:lstStyle/>
          <a:p>
            <a:fld id="{B7BB9624-F04A-4F38-B0FF-A67C5381755A}" type="datetimeFigureOut">
              <a:rPr lang="es-DO" smtClean="0"/>
              <a:t>19/4/2024</a:t>
            </a:fld>
            <a:endParaRPr lang="es-DO"/>
          </a:p>
        </p:txBody>
      </p:sp>
      <p:sp>
        <p:nvSpPr>
          <p:cNvPr id="5" name="Footer Placeholder 4">
            <a:extLst>
              <a:ext uri="{FF2B5EF4-FFF2-40B4-BE49-F238E27FC236}">
                <a16:creationId xmlns:a16="http://schemas.microsoft.com/office/drawing/2014/main" id="{3314B4E7-D21B-4E1F-8C0B-FE2BE21EEAEA}"/>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DB00C688-9419-45B2-9A17-3E0D203FA728}"/>
              </a:ext>
            </a:extLst>
          </p:cNvPr>
          <p:cNvSpPr>
            <a:spLocks noGrp="1"/>
          </p:cNvSpPr>
          <p:nvPr>
            <p:ph type="sldNum" sz="quarter" idx="12"/>
          </p:nvPr>
        </p:nvSpPr>
        <p:spPr/>
        <p:txBody>
          <a:bodyPr/>
          <a:lstStyle/>
          <a:p>
            <a:fld id="{81E98122-DD37-4CF9-9C41-5B5931BC0898}" type="slidenum">
              <a:rPr lang="es-DO" smtClean="0"/>
              <a:t>‹Nº›</a:t>
            </a:fld>
            <a:endParaRPr lang="es-DO"/>
          </a:p>
        </p:txBody>
      </p:sp>
    </p:spTree>
    <p:extLst>
      <p:ext uri="{BB962C8B-B14F-4D97-AF65-F5344CB8AC3E}">
        <p14:creationId xmlns:p14="http://schemas.microsoft.com/office/powerpoint/2010/main" val="2741140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82DC19-76EA-4DD3-AEF8-0F4720A2EB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DO"/>
          </a:p>
        </p:txBody>
      </p:sp>
      <p:sp>
        <p:nvSpPr>
          <p:cNvPr id="3" name="Vertical Text Placeholder 2">
            <a:extLst>
              <a:ext uri="{FF2B5EF4-FFF2-40B4-BE49-F238E27FC236}">
                <a16:creationId xmlns:a16="http://schemas.microsoft.com/office/drawing/2014/main" id="{75B54690-1659-4E19-81DD-82EDB63301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B3AA08BC-EF1D-4D49-945E-18FBC0F59F46}"/>
              </a:ext>
            </a:extLst>
          </p:cNvPr>
          <p:cNvSpPr>
            <a:spLocks noGrp="1"/>
          </p:cNvSpPr>
          <p:nvPr>
            <p:ph type="dt" sz="half" idx="10"/>
          </p:nvPr>
        </p:nvSpPr>
        <p:spPr/>
        <p:txBody>
          <a:bodyPr/>
          <a:lstStyle/>
          <a:p>
            <a:fld id="{B7BB9624-F04A-4F38-B0FF-A67C5381755A}" type="datetimeFigureOut">
              <a:rPr lang="es-DO" smtClean="0"/>
              <a:t>19/4/2024</a:t>
            </a:fld>
            <a:endParaRPr lang="es-DO"/>
          </a:p>
        </p:txBody>
      </p:sp>
      <p:sp>
        <p:nvSpPr>
          <p:cNvPr id="5" name="Footer Placeholder 4">
            <a:extLst>
              <a:ext uri="{FF2B5EF4-FFF2-40B4-BE49-F238E27FC236}">
                <a16:creationId xmlns:a16="http://schemas.microsoft.com/office/drawing/2014/main" id="{879562A5-8A01-4043-B88C-5AC2CA56B754}"/>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E4F8E40E-AB8A-4BB4-A8BC-E01E36339B0E}"/>
              </a:ext>
            </a:extLst>
          </p:cNvPr>
          <p:cNvSpPr>
            <a:spLocks noGrp="1"/>
          </p:cNvSpPr>
          <p:nvPr>
            <p:ph type="sldNum" sz="quarter" idx="12"/>
          </p:nvPr>
        </p:nvSpPr>
        <p:spPr/>
        <p:txBody>
          <a:bodyPr/>
          <a:lstStyle/>
          <a:p>
            <a:fld id="{81E98122-DD37-4CF9-9C41-5B5931BC0898}" type="slidenum">
              <a:rPr lang="es-DO" smtClean="0"/>
              <a:t>‹Nº›</a:t>
            </a:fld>
            <a:endParaRPr lang="es-DO"/>
          </a:p>
        </p:txBody>
      </p:sp>
    </p:spTree>
    <p:extLst>
      <p:ext uri="{BB962C8B-B14F-4D97-AF65-F5344CB8AC3E}">
        <p14:creationId xmlns:p14="http://schemas.microsoft.com/office/powerpoint/2010/main" val="3708095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3BEC9-4CC4-45DD-9058-CD912F4E9274}"/>
              </a:ext>
            </a:extLst>
          </p:cNvPr>
          <p:cNvSpPr>
            <a:spLocks noGrp="1"/>
          </p:cNvSpPr>
          <p:nvPr>
            <p:ph type="title"/>
          </p:nvPr>
        </p:nvSpPr>
        <p:spPr/>
        <p:txBody>
          <a:bodyPr/>
          <a:lstStyle/>
          <a:p>
            <a:r>
              <a:rPr lang="en-US"/>
              <a:t>Click to edit Master title style</a:t>
            </a:r>
            <a:endParaRPr lang="es-DO"/>
          </a:p>
        </p:txBody>
      </p:sp>
      <p:sp>
        <p:nvSpPr>
          <p:cNvPr id="3" name="Content Placeholder 2">
            <a:extLst>
              <a:ext uri="{FF2B5EF4-FFF2-40B4-BE49-F238E27FC236}">
                <a16:creationId xmlns:a16="http://schemas.microsoft.com/office/drawing/2014/main" id="{92995FC6-CDDC-4256-8E54-8BAC62FFCC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ED6A6A5A-F892-414D-B0EC-A2E529E2D42B}"/>
              </a:ext>
            </a:extLst>
          </p:cNvPr>
          <p:cNvSpPr>
            <a:spLocks noGrp="1"/>
          </p:cNvSpPr>
          <p:nvPr>
            <p:ph type="dt" sz="half" idx="10"/>
          </p:nvPr>
        </p:nvSpPr>
        <p:spPr/>
        <p:txBody>
          <a:bodyPr/>
          <a:lstStyle/>
          <a:p>
            <a:fld id="{B7BB9624-F04A-4F38-B0FF-A67C5381755A}" type="datetimeFigureOut">
              <a:rPr lang="es-DO" smtClean="0"/>
              <a:t>19/4/2024</a:t>
            </a:fld>
            <a:endParaRPr lang="es-DO"/>
          </a:p>
        </p:txBody>
      </p:sp>
      <p:sp>
        <p:nvSpPr>
          <p:cNvPr id="5" name="Footer Placeholder 4">
            <a:extLst>
              <a:ext uri="{FF2B5EF4-FFF2-40B4-BE49-F238E27FC236}">
                <a16:creationId xmlns:a16="http://schemas.microsoft.com/office/drawing/2014/main" id="{BC1CF277-EC25-483E-A4EC-DA0C874182C1}"/>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41D43D2E-D32D-4363-9813-C295435CC12A}"/>
              </a:ext>
            </a:extLst>
          </p:cNvPr>
          <p:cNvSpPr>
            <a:spLocks noGrp="1"/>
          </p:cNvSpPr>
          <p:nvPr>
            <p:ph type="sldNum" sz="quarter" idx="12"/>
          </p:nvPr>
        </p:nvSpPr>
        <p:spPr/>
        <p:txBody>
          <a:bodyPr/>
          <a:lstStyle/>
          <a:p>
            <a:fld id="{81E98122-DD37-4CF9-9C41-5B5931BC0898}" type="slidenum">
              <a:rPr lang="es-DO" smtClean="0"/>
              <a:t>‹Nº›</a:t>
            </a:fld>
            <a:endParaRPr lang="es-DO"/>
          </a:p>
        </p:txBody>
      </p:sp>
    </p:spTree>
    <p:extLst>
      <p:ext uri="{BB962C8B-B14F-4D97-AF65-F5344CB8AC3E}">
        <p14:creationId xmlns:p14="http://schemas.microsoft.com/office/powerpoint/2010/main" val="342753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F437-4B4B-429A-A5D7-FFF07BEFE0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DO"/>
          </a:p>
        </p:txBody>
      </p:sp>
      <p:sp>
        <p:nvSpPr>
          <p:cNvPr id="3" name="Text Placeholder 2">
            <a:extLst>
              <a:ext uri="{FF2B5EF4-FFF2-40B4-BE49-F238E27FC236}">
                <a16:creationId xmlns:a16="http://schemas.microsoft.com/office/drawing/2014/main" id="{65449028-F41F-427B-87D0-806BD3B3DB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22E864-0A18-41E1-9619-C182204039C4}"/>
              </a:ext>
            </a:extLst>
          </p:cNvPr>
          <p:cNvSpPr>
            <a:spLocks noGrp="1"/>
          </p:cNvSpPr>
          <p:nvPr>
            <p:ph type="dt" sz="half" idx="10"/>
          </p:nvPr>
        </p:nvSpPr>
        <p:spPr/>
        <p:txBody>
          <a:bodyPr/>
          <a:lstStyle/>
          <a:p>
            <a:fld id="{B7BB9624-F04A-4F38-B0FF-A67C5381755A}" type="datetimeFigureOut">
              <a:rPr lang="es-DO" smtClean="0"/>
              <a:t>19/4/2024</a:t>
            </a:fld>
            <a:endParaRPr lang="es-DO"/>
          </a:p>
        </p:txBody>
      </p:sp>
      <p:sp>
        <p:nvSpPr>
          <p:cNvPr id="5" name="Footer Placeholder 4">
            <a:extLst>
              <a:ext uri="{FF2B5EF4-FFF2-40B4-BE49-F238E27FC236}">
                <a16:creationId xmlns:a16="http://schemas.microsoft.com/office/drawing/2014/main" id="{AA2983A9-D803-4FE3-BD55-174E8EB7B388}"/>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29869B76-8A16-4D28-A661-4F6DC2A5FD58}"/>
              </a:ext>
            </a:extLst>
          </p:cNvPr>
          <p:cNvSpPr>
            <a:spLocks noGrp="1"/>
          </p:cNvSpPr>
          <p:nvPr>
            <p:ph type="sldNum" sz="quarter" idx="12"/>
          </p:nvPr>
        </p:nvSpPr>
        <p:spPr/>
        <p:txBody>
          <a:bodyPr/>
          <a:lstStyle/>
          <a:p>
            <a:fld id="{81E98122-DD37-4CF9-9C41-5B5931BC0898}" type="slidenum">
              <a:rPr lang="es-DO" smtClean="0"/>
              <a:t>‹Nº›</a:t>
            </a:fld>
            <a:endParaRPr lang="es-DO"/>
          </a:p>
        </p:txBody>
      </p:sp>
    </p:spTree>
    <p:extLst>
      <p:ext uri="{BB962C8B-B14F-4D97-AF65-F5344CB8AC3E}">
        <p14:creationId xmlns:p14="http://schemas.microsoft.com/office/powerpoint/2010/main" val="978450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05F46-FE72-46FB-B982-5B50DA38C522}"/>
              </a:ext>
            </a:extLst>
          </p:cNvPr>
          <p:cNvSpPr>
            <a:spLocks noGrp="1"/>
          </p:cNvSpPr>
          <p:nvPr>
            <p:ph type="title"/>
          </p:nvPr>
        </p:nvSpPr>
        <p:spPr/>
        <p:txBody>
          <a:bodyPr/>
          <a:lstStyle/>
          <a:p>
            <a:r>
              <a:rPr lang="en-US"/>
              <a:t>Click to edit Master title style</a:t>
            </a:r>
            <a:endParaRPr lang="es-DO"/>
          </a:p>
        </p:txBody>
      </p:sp>
      <p:sp>
        <p:nvSpPr>
          <p:cNvPr id="3" name="Content Placeholder 2">
            <a:extLst>
              <a:ext uri="{FF2B5EF4-FFF2-40B4-BE49-F238E27FC236}">
                <a16:creationId xmlns:a16="http://schemas.microsoft.com/office/drawing/2014/main" id="{5410351E-DAFA-42B3-8AD8-5BDA2345F0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Content Placeholder 3">
            <a:extLst>
              <a:ext uri="{FF2B5EF4-FFF2-40B4-BE49-F238E27FC236}">
                <a16:creationId xmlns:a16="http://schemas.microsoft.com/office/drawing/2014/main" id="{2511069F-5E8C-4774-9244-763244C529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5" name="Date Placeholder 4">
            <a:extLst>
              <a:ext uri="{FF2B5EF4-FFF2-40B4-BE49-F238E27FC236}">
                <a16:creationId xmlns:a16="http://schemas.microsoft.com/office/drawing/2014/main" id="{EEDBB552-1380-435F-8880-58EC2C4CAEFD}"/>
              </a:ext>
            </a:extLst>
          </p:cNvPr>
          <p:cNvSpPr>
            <a:spLocks noGrp="1"/>
          </p:cNvSpPr>
          <p:nvPr>
            <p:ph type="dt" sz="half" idx="10"/>
          </p:nvPr>
        </p:nvSpPr>
        <p:spPr/>
        <p:txBody>
          <a:bodyPr/>
          <a:lstStyle/>
          <a:p>
            <a:fld id="{B7BB9624-F04A-4F38-B0FF-A67C5381755A}" type="datetimeFigureOut">
              <a:rPr lang="es-DO" smtClean="0"/>
              <a:t>19/4/2024</a:t>
            </a:fld>
            <a:endParaRPr lang="es-DO"/>
          </a:p>
        </p:txBody>
      </p:sp>
      <p:sp>
        <p:nvSpPr>
          <p:cNvPr id="6" name="Footer Placeholder 5">
            <a:extLst>
              <a:ext uri="{FF2B5EF4-FFF2-40B4-BE49-F238E27FC236}">
                <a16:creationId xmlns:a16="http://schemas.microsoft.com/office/drawing/2014/main" id="{D4716E0C-C99A-414F-8C3A-8C489A311B30}"/>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0F7B9BA2-F585-4C01-8590-1DB640720E35}"/>
              </a:ext>
            </a:extLst>
          </p:cNvPr>
          <p:cNvSpPr>
            <a:spLocks noGrp="1"/>
          </p:cNvSpPr>
          <p:nvPr>
            <p:ph type="sldNum" sz="quarter" idx="12"/>
          </p:nvPr>
        </p:nvSpPr>
        <p:spPr/>
        <p:txBody>
          <a:bodyPr/>
          <a:lstStyle/>
          <a:p>
            <a:fld id="{81E98122-DD37-4CF9-9C41-5B5931BC0898}" type="slidenum">
              <a:rPr lang="es-DO" smtClean="0"/>
              <a:t>‹Nº›</a:t>
            </a:fld>
            <a:endParaRPr lang="es-DO"/>
          </a:p>
        </p:txBody>
      </p:sp>
    </p:spTree>
    <p:extLst>
      <p:ext uri="{BB962C8B-B14F-4D97-AF65-F5344CB8AC3E}">
        <p14:creationId xmlns:p14="http://schemas.microsoft.com/office/powerpoint/2010/main" val="2150496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4183-D859-4946-89EA-E36D852F3429}"/>
              </a:ext>
            </a:extLst>
          </p:cNvPr>
          <p:cNvSpPr>
            <a:spLocks noGrp="1"/>
          </p:cNvSpPr>
          <p:nvPr>
            <p:ph type="title"/>
          </p:nvPr>
        </p:nvSpPr>
        <p:spPr>
          <a:xfrm>
            <a:off x="839788" y="365125"/>
            <a:ext cx="10515600" cy="1325563"/>
          </a:xfrm>
        </p:spPr>
        <p:txBody>
          <a:bodyPr/>
          <a:lstStyle/>
          <a:p>
            <a:r>
              <a:rPr lang="en-US"/>
              <a:t>Click to edit Master title style</a:t>
            </a:r>
            <a:endParaRPr lang="es-DO"/>
          </a:p>
        </p:txBody>
      </p:sp>
      <p:sp>
        <p:nvSpPr>
          <p:cNvPr id="3" name="Text Placeholder 2">
            <a:extLst>
              <a:ext uri="{FF2B5EF4-FFF2-40B4-BE49-F238E27FC236}">
                <a16:creationId xmlns:a16="http://schemas.microsoft.com/office/drawing/2014/main" id="{FF19BBF0-2F86-49C8-926A-28638FB1CD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A98574-E272-4580-9B49-E0C9B43E71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5" name="Text Placeholder 4">
            <a:extLst>
              <a:ext uri="{FF2B5EF4-FFF2-40B4-BE49-F238E27FC236}">
                <a16:creationId xmlns:a16="http://schemas.microsoft.com/office/drawing/2014/main" id="{20D8E34F-9B57-430F-97B3-24B03AED9E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166E8B-1E39-4D49-A9B0-B52FD18000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7" name="Date Placeholder 6">
            <a:extLst>
              <a:ext uri="{FF2B5EF4-FFF2-40B4-BE49-F238E27FC236}">
                <a16:creationId xmlns:a16="http://schemas.microsoft.com/office/drawing/2014/main" id="{39C2B5BD-1AE8-4922-B61D-1DA4C38B8C24}"/>
              </a:ext>
            </a:extLst>
          </p:cNvPr>
          <p:cNvSpPr>
            <a:spLocks noGrp="1"/>
          </p:cNvSpPr>
          <p:nvPr>
            <p:ph type="dt" sz="half" idx="10"/>
          </p:nvPr>
        </p:nvSpPr>
        <p:spPr/>
        <p:txBody>
          <a:bodyPr/>
          <a:lstStyle/>
          <a:p>
            <a:fld id="{B7BB9624-F04A-4F38-B0FF-A67C5381755A}" type="datetimeFigureOut">
              <a:rPr lang="es-DO" smtClean="0"/>
              <a:t>19/4/2024</a:t>
            </a:fld>
            <a:endParaRPr lang="es-DO"/>
          </a:p>
        </p:txBody>
      </p:sp>
      <p:sp>
        <p:nvSpPr>
          <p:cNvPr id="8" name="Footer Placeholder 7">
            <a:extLst>
              <a:ext uri="{FF2B5EF4-FFF2-40B4-BE49-F238E27FC236}">
                <a16:creationId xmlns:a16="http://schemas.microsoft.com/office/drawing/2014/main" id="{9DEED348-A947-4B65-BEF3-9184F44F35A6}"/>
              </a:ext>
            </a:extLst>
          </p:cNvPr>
          <p:cNvSpPr>
            <a:spLocks noGrp="1"/>
          </p:cNvSpPr>
          <p:nvPr>
            <p:ph type="ftr" sz="quarter" idx="11"/>
          </p:nvPr>
        </p:nvSpPr>
        <p:spPr/>
        <p:txBody>
          <a:bodyPr/>
          <a:lstStyle/>
          <a:p>
            <a:endParaRPr lang="es-DO"/>
          </a:p>
        </p:txBody>
      </p:sp>
      <p:sp>
        <p:nvSpPr>
          <p:cNvPr id="9" name="Slide Number Placeholder 8">
            <a:extLst>
              <a:ext uri="{FF2B5EF4-FFF2-40B4-BE49-F238E27FC236}">
                <a16:creationId xmlns:a16="http://schemas.microsoft.com/office/drawing/2014/main" id="{533C53DA-78BE-4BFB-AC3D-54F9989CE0E8}"/>
              </a:ext>
            </a:extLst>
          </p:cNvPr>
          <p:cNvSpPr>
            <a:spLocks noGrp="1"/>
          </p:cNvSpPr>
          <p:nvPr>
            <p:ph type="sldNum" sz="quarter" idx="12"/>
          </p:nvPr>
        </p:nvSpPr>
        <p:spPr/>
        <p:txBody>
          <a:bodyPr/>
          <a:lstStyle/>
          <a:p>
            <a:fld id="{81E98122-DD37-4CF9-9C41-5B5931BC0898}" type="slidenum">
              <a:rPr lang="es-DO" smtClean="0"/>
              <a:t>‹Nº›</a:t>
            </a:fld>
            <a:endParaRPr lang="es-DO"/>
          </a:p>
        </p:txBody>
      </p:sp>
    </p:spTree>
    <p:extLst>
      <p:ext uri="{BB962C8B-B14F-4D97-AF65-F5344CB8AC3E}">
        <p14:creationId xmlns:p14="http://schemas.microsoft.com/office/powerpoint/2010/main" val="1647005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E7667-3105-4C99-9756-E07EAE8DABC7}"/>
              </a:ext>
            </a:extLst>
          </p:cNvPr>
          <p:cNvSpPr>
            <a:spLocks noGrp="1"/>
          </p:cNvSpPr>
          <p:nvPr>
            <p:ph type="title"/>
          </p:nvPr>
        </p:nvSpPr>
        <p:spPr/>
        <p:txBody>
          <a:bodyPr/>
          <a:lstStyle/>
          <a:p>
            <a:r>
              <a:rPr lang="en-US"/>
              <a:t>Click to edit Master title style</a:t>
            </a:r>
            <a:endParaRPr lang="es-DO"/>
          </a:p>
        </p:txBody>
      </p:sp>
      <p:sp>
        <p:nvSpPr>
          <p:cNvPr id="3" name="Date Placeholder 2">
            <a:extLst>
              <a:ext uri="{FF2B5EF4-FFF2-40B4-BE49-F238E27FC236}">
                <a16:creationId xmlns:a16="http://schemas.microsoft.com/office/drawing/2014/main" id="{E889FE57-5D8F-496E-B08A-963FAE6735A4}"/>
              </a:ext>
            </a:extLst>
          </p:cNvPr>
          <p:cNvSpPr>
            <a:spLocks noGrp="1"/>
          </p:cNvSpPr>
          <p:nvPr>
            <p:ph type="dt" sz="half" idx="10"/>
          </p:nvPr>
        </p:nvSpPr>
        <p:spPr/>
        <p:txBody>
          <a:bodyPr/>
          <a:lstStyle/>
          <a:p>
            <a:fld id="{B7BB9624-F04A-4F38-B0FF-A67C5381755A}" type="datetimeFigureOut">
              <a:rPr lang="es-DO" smtClean="0"/>
              <a:t>19/4/2024</a:t>
            </a:fld>
            <a:endParaRPr lang="es-DO"/>
          </a:p>
        </p:txBody>
      </p:sp>
      <p:sp>
        <p:nvSpPr>
          <p:cNvPr id="4" name="Footer Placeholder 3">
            <a:extLst>
              <a:ext uri="{FF2B5EF4-FFF2-40B4-BE49-F238E27FC236}">
                <a16:creationId xmlns:a16="http://schemas.microsoft.com/office/drawing/2014/main" id="{55A16BA0-DC4F-49E7-B8F1-ABE87A321232}"/>
              </a:ext>
            </a:extLst>
          </p:cNvPr>
          <p:cNvSpPr>
            <a:spLocks noGrp="1"/>
          </p:cNvSpPr>
          <p:nvPr>
            <p:ph type="ftr" sz="quarter" idx="11"/>
          </p:nvPr>
        </p:nvSpPr>
        <p:spPr/>
        <p:txBody>
          <a:bodyPr/>
          <a:lstStyle/>
          <a:p>
            <a:endParaRPr lang="es-DO"/>
          </a:p>
        </p:txBody>
      </p:sp>
      <p:sp>
        <p:nvSpPr>
          <p:cNvPr id="5" name="Slide Number Placeholder 4">
            <a:extLst>
              <a:ext uri="{FF2B5EF4-FFF2-40B4-BE49-F238E27FC236}">
                <a16:creationId xmlns:a16="http://schemas.microsoft.com/office/drawing/2014/main" id="{CD1A5132-4485-4FFB-9BD0-E9B6E89EB825}"/>
              </a:ext>
            </a:extLst>
          </p:cNvPr>
          <p:cNvSpPr>
            <a:spLocks noGrp="1"/>
          </p:cNvSpPr>
          <p:nvPr>
            <p:ph type="sldNum" sz="quarter" idx="12"/>
          </p:nvPr>
        </p:nvSpPr>
        <p:spPr/>
        <p:txBody>
          <a:bodyPr/>
          <a:lstStyle/>
          <a:p>
            <a:fld id="{81E98122-DD37-4CF9-9C41-5B5931BC0898}" type="slidenum">
              <a:rPr lang="es-DO" smtClean="0"/>
              <a:t>‹Nº›</a:t>
            </a:fld>
            <a:endParaRPr lang="es-DO"/>
          </a:p>
        </p:txBody>
      </p:sp>
    </p:spTree>
    <p:extLst>
      <p:ext uri="{BB962C8B-B14F-4D97-AF65-F5344CB8AC3E}">
        <p14:creationId xmlns:p14="http://schemas.microsoft.com/office/powerpoint/2010/main" val="2314815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E0BEE9-0974-49B4-A85C-AB0FC07DCB84}"/>
              </a:ext>
            </a:extLst>
          </p:cNvPr>
          <p:cNvSpPr>
            <a:spLocks noGrp="1"/>
          </p:cNvSpPr>
          <p:nvPr>
            <p:ph type="dt" sz="half" idx="10"/>
          </p:nvPr>
        </p:nvSpPr>
        <p:spPr/>
        <p:txBody>
          <a:bodyPr/>
          <a:lstStyle/>
          <a:p>
            <a:fld id="{B7BB9624-F04A-4F38-B0FF-A67C5381755A}" type="datetimeFigureOut">
              <a:rPr lang="es-DO" smtClean="0"/>
              <a:t>19/4/2024</a:t>
            </a:fld>
            <a:endParaRPr lang="es-DO"/>
          </a:p>
        </p:txBody>
      </p:sp>
      <p:sp>
        <p:nvSpPr>
          <p:cNvPr id="3" name="Footer Placeholder 2">
            <a:extLst>
              <a:ext uri="{FF2B5EF4-FFF2-40B4-BE49-F238E27FC236}">
                <a16:creationId xmlns:a16="http://schemas.microsoft.com/office/drawing/2014/main" id="{F4076A50-DD87-480C-A5C8-D61963EFF539}"/>
              </a:ext>
            </a:extLst>
          </p:cNvPr>
          <p:cNvSpPr>
            <a:spLocks noGrp="1"/>
          </p:cNvSpPr>
          <p:nvPr>
            <p:ph type="ftr" sz="quarter" idx="11"/>
          </p:nvPr>
        </p:nvSpPr>
        <p:spPr/>
        <p:txBody>
          <a:bodyPr/>
          <a:lstStyle/>
          <a:p>
            <a:endParaRPr lang="es-DO"/>
          </a:p>
        </p:txBody>
      </p:sp>
      <p:sp>
        <p:nvSpPr>
          <p:cNvPr id="4" name="Slide Number Placeholder 3">
            <a:extLst>
              <a:ext uri="{FF2B5EF4-FFF2-40B4-BE49-F238E27FC236}">
                <a16:creationId xmlns:a16="http://schemas.microsoft.com/office/drawing/2014/main" id="{262EF55B-F2EF-47F5-A751-AEB9177ACD46}"/>
              </a:ext>
            </a:extLst>
          </p:cNvPr>
          <p:cNvSpPr>
            <a:spLocks noGrp="1"/>
          </p:cNvSpPr>
          <p:nvPr>
            <p:ph type="sldNum" sz="quarter" idx="12"/>
          </p:nvPr>
        </p:nvSpPr>
        <p:spPr/>
        <p:txBody>
          <a:bodyPr/>
          <a:lstStyle/>
          <a:p>
            <a:fld id="{81E98122-DD37-4CF9-9C41-5B5931BC0898}" type="slidenum">
              <a:rPr lang="es-DO" smtClean="0"/>
              <a:t>‹Nº›</a:t>
            </a:fld>
            <a:endParaRPr lang="es-DO"/>
          </a:p>
        </p:txBody>
      </p:sp>
    </p:spTree>
    <p:extLst>
      <p:ext uri="{BB962C8B-B14F-4D97-AF65-F5344CB8AC3E}">
        <p14:creationId xmlns:p14="http://schemas.microsoft.com/office/powerpoint/2010/main" val="4208972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F6AF-0CDE-441C-8694-5DA52FB438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DO"/>
          </a:p>
        </p:txBody>
      </p:sp>
      <p:sp>
        <p:nvSpPr>
          <p:cNvPr id="3" name="Content Placeholder 2">
            <a:extLst>
              <a:ext uri="{FF2B5EF4-FFF2-40B4-BE49-F238E27FC236}">
                <a16:creationId xmlns:a16="http://schemas.microsoft.com/office/drawing/2014/main" id="{B0640E8D-3664-4278-9DFB-F9B09DFA8E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Text Placeholder 3">
            <a:extLst>
              <a:ext uri="{FF2B5EF4-FFF2-40B4-BE49-F238E27FC236}">
                <a16:creationId xmlns:a16="http://schemas.microsoft.com/office/drawing/2014/main" id="{53F758E7-9184-4571-A92E-04A955340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11D4F5-F364-42BC-8160-E2D864D991DD}"/>
              </a:ext>
            </a:extLst>
          </p:cNvPr>
          <p:cNvSpPr>
            <a:spLocks noGrp="1"/>
          </p:cNvSpPr>
          <p:nvPr>
            <p:ph type="dt" sz="half" idx="10"/>
          </p:nvPr>
        </p:nvSpPr>
        <p:spPr/>
        <p:txBody>
          <a:bodyPr/>
          <a:lstStyle/>
          <a:p>
            <a:fld id="{B7BB9624-F04A-4F38-B0FF-A67C5381755A}" type="datetimeFigureOut">
              <a:rPr lang="es-DO" smtClean="0"/>
              <a:t>19/4/2024</a:t>
            </a:fld>
            <a:endParaRPr lang="es-DO"/>
          </a:p>
        </p:txBody>
      </p:sp>
      <p:sp>
        <p:nvSpPr>
          <p:cNvPr id="6" name="Footer Placeholder 5">
            <a:extLst>
              <a:ext uri="{FF2B5EF4-FFF2-40B4-BE49-F238E27FC236}">
                <a16:creationId xmlns:a16="http://schemas.microsoft.com/office/drawing/2014/main" id="{B49C3E10-866E-47DD-8609-9851712FD90C}"/>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62B4EF0F-E0EB-4B32-95AC-724BDA11A7F6}"/>
              </a:ext>
            </a:extLst>
          </p:cNvPr>
          <p:cNvSpPr>
            <a:spLocks noGrp="1"/>
          </p:cNvSpPr>
          <p:nvPr>
            <p:ph type="sldNum" sz="quarter" idx="12"/>
          </p:nvPr>
        </p:nvSpPr>
        <p:spPr/>
        <p:txBody>
          <a:bodyPr/>
          <a:lstStyle/>
          <a:p>
            <a:fld id="{81E98122-DD37-4CF9-9C41-5B5931BC0898}" type="slidenum">
              <a:rPr lang="es-DO" smtClean="0"/>
              <a:t>‹Nº›</a:t>
            </a:fld>
            <a:endParaRPr lang="es-DO"/>
          </a:p>
        </p:txBody>
      </p:sp>
    </p:spTree>
    <p:extLst>
      <p:ext uri="{BB962C8B-B14F-4D97-AF65-F5344CB8AC3E}">
        <p14:creationId xmlns:p14="http://schemas.microsoft.com/office/powerpoint/2010/main" val="719332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DFE09-E3CD-4D3D-BB31-EEFF246C74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DO"/>
          </a:p>
        </p:txBody>
      </p:sp>
      <p:sp>
        <p:nvSpPr>
          <p:cNvPr id="3" name="Picture Placeholder 2">
            <a:extLst>
              <a:ext uri="{FF2B5EF4-FFF2-40B4-BE49-F238E27FC236}">
                <a16:creationId xmlns:a16="http://schemas.microsoft.com/office/drawing/2014/main" id="{10713643-2A8A-49EE-B663-0002772327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DO"/>
          </a:p>
        </p:txBody>
      </p:sp>
      <p:sp>
        <p:nvSpPr>
          <p:cNvPr id="4" name="Text Placeholder 3">
            <a:extLst>
              <a:ext uri="{FF2B5EF4-FFF2-40B4-BE49-F238E27FC236}">
                <a16:creationId xmlns:a16="http://schemas.microsoft.com/office/drawing/2014/main" id="{7BB1D4C5-0E4F-4541-A566-5ED9110E9E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5C57F5-C4EC-4F02-953D-9C355A848314}"/>
              </a:ext>
            </a:extLst>
          </p:cNvPr>
          <p:cNvSpPr>
            <a:spLocks noGrp="1"/>
          </p:cNvSpPr>
          <p:nvPr>
            <p:ph type="dt" sz="half" idx="10"/>
          </p:nvPr>
        </p:nvSpPr>
        <p:spPr/>
        <p:txBody>
          <a:bodyPr/>
          <a:lstStyle/>
          <a:p>
            <a:fld id="{B7BB9624-F04A-4F38-B0FF-A67C5381755A}" type="datetimeFigureOut">
              <a:rPr lang="es-DO" smtClean="0"/>
              <a:t>19/4/2024</a:t>
            </a:fld>
            <a:endParaRPr lang="es-DO"/>
          </a:p>
        </p:txBody>
      </p:sp>
      <p:sp>
        <p:nvSpPr>
          <p:cNvPr id="6" name="Footer Placeholder 5">
            <a:extLst>
              <a:ext uri="{FF2B5EF4-FFF2-40B4-BE49-F238E27FC236}">
                <a16:creationId xmlns:a16="http://schemas.microsoft.com/office/drawing/2014/main" id="{DA6532B5-3A24-4779-B16D-8CF6C164037D}"/>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55FFB320-93EA-4287-A4B1-AF470639CC13}"/>
              </a:ext>
            </a:extLst>
          </p:cNvPr>
          <p:cNvSpPr>
            <a:spLocks noGrp="1"/>
          </p:cNvSpPr>
          <p:nvPr>
            <p:ph type="sldNum" sz="quarter" idx="12"/>
          </p:nvPr>
        </p:nvSpPr>
        <p:spPr/>
        <p:txBody>
          <a:bodyPr/>
          <a:lstStyle/>
          <a:p>
            <a:fld id="{81E98122-DD37-4CF9-9C41-5B5931BC0898}" type="slidenum">
              <a:rPr lang="es-DO" smtClean="0"/>
              <a:t>‹Nº›</a:t>
            </a:fld>
            <a:endParaRPr lang="es-DO"/>
          </a:p>
        </p:txBody>
      </p:sp>
    </p:spTree>
    <p:extLst>
      <p:ext uri="{BB962C8B-B14F-4D97-AF65-F5344CB8AC3E}">
        <p14:creationId xmlns:p14="http://schemas.microsoft.com/office/powerpoint/2010/main" val="949180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6A4EE5-5B44-42C4-B5A2-ED0BE11D37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DO"/>
          </a:p>
        </p:txBody>
      </p:sp>
      <p:sp>
        <p:nvSpPr>
          <p:cNvPr id="3" name="Text Placeholder 2">
            <a:extLst>
              <a:ext uri="{FF2B5EF4-FFF2-40B4-BE49-F238E27FC236}">
                <a16:creationId xmlns:a16="http://schemas.microsoft.com/office/drawing/2014/main" id="{8EA683A3-FA7F-426F-A244-EE8ABA2C93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039D495F-7D2D-4520-92C3-BB9507FB72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BB9624-F04A-4F38-B0FF-A67C5381755A}" type="datetimeFigureOut">
              <a:rPr lang="es-DO" smtClean="0"/>
              <a:t>19/4/2024</a:t>
            </a:fld>
            <a:endParaRPr lang="es-DO"/>
          </a:p>
        </p:txBody>
      </p:sp>
      <p:sp>
        <p:nvSpPr>
          <p:cNvPr id="5" name="Footer Placeholder 4">
            <a:extLst>
              <a:ext uri="{FF2B5EF4-FFF2-40B4-BE49-F238E27FC236}">
                <a16:creationId xmlns:a16="http://schemas.microsoft.com/office/drawing/2014/main" id="{A79A4ABB-B835-4753-B990-F02BA3B252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DO"/>
          </a:p>
        </p:txBody>
      </p:sp>
      <p:sp>
        <p:nvSpPr>
          <p:cNvPr id="6" name="Slide Number Placeholder 5">
            <a:extLst>
              <a:ext uri="{FF2B5EF4-FFF2-40B4-BE49-F238E27FC236}">
                <a16:creationId xmlns:a16="http://schemas.microsoft.com/office/drawing/2014/main" id="{96B32B63-C95A-485F-9B4D-3284EB3C42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E98122-DD37-4CF9-9C41-5B5931BC0898}" type="slidenum">
              <a:rPr lang="es-DO" smtClean="0"/>
              <a:t>‹Nº›</a:t>
            </a:fld>
            <a:endParaRPr lang="es-DO"/>
          </a:p>
        </p:txBody>
      </p:sp>
    </p:spTree>
    <p:extLst>
      <p:ext uri="{BB962C8B-B14F-4D97-AF65-F5344CB8AC3E}">
        <p14:creationId xmlns:p14="http://schemas.microsoft.com/office/powerpoint/2010/main" val="1877788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hdphoto" Target="../media/hdphoto1.wdp"/><Relationship Id="rId17" Type="http://schemas.microsoft.com/office/2007/relationships/hdphoto" Target="../media/hdphoto2.wdp"/><Relationship Id="rId2" Type="http://schemas.openxmlformats.org/officeDocument/2006/relationships/image" Target="../media/image1.png"/><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mailto:Juancito.pena@gmail.com" TargetMode="External"/><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2.gif"/><Relationship Id="rId10" Type="http://schemas.openxmlformats.org/officeDocument/2006/relationships/image" Target="../media/image8.png"/><Relationship Id="rId19"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svg"/></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tmp"/></Relationships>
</file>

<file path=ppt/slides/_rels/slide29.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image" Target="../media/image60.tmp"/><Relationship Id="rId1" Type="http://schemas.openxmlformats.org/officeDocument/2006/relationships/slideLayout" Target="../slideLayouts/slideLayout7.xml"/><Relationship Id="rId4" Type="http://schemas.openxmlformats.org/officeDocument/2006/relationships/image" Target="../media/image62.tmp"/></Relationships>
</file>

<file path=ppt/slides/_rels/slide38.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image" Target="../media/image63.tmp"/><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7.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21.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19.png"/><Relationship Id="rId9" Type="http://schemas.openxmlformats.org/officeDocument/2006/relationships/image" Target="../media/image71.png"/><Relationship Id="rId1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9.tmp"/><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31C32F14-0C91-4AA3-B347-BCE417195BC6}"/>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35042" y="2412140"/>
            <a:ext cx="2639022" cy="2708914"/>
          </a:xfrm>
          <a:prstGeom prst="rect">
            <a:avLst/>
          </a:prstGeom>
        </p:spPr>
      </p:pic>
      <p:pic>
        <p:nvPicPr>
          <p:cNvPr id="3" name="Picture 2">
            <a:extLst>
              <a:ext uri="{FF2B5EF4-FFF2-40B4-BE49-F238E27FC236}">
                <a16:creationId xmlns:a16="http://schemas.microsoft.com/office/drawing/2014/main" id="{31EED6E9-80E3-4065-9A47-AF1EC9894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847" y="2619284"/>
            <a:ext cx="2321416" cy="2321416"/>
          </a:xfrm>
          <a:prstGeom prst="ellipse">
            <a:avLst/>
          </a:prstGeom>
          <a:ln w="3175" cap="rnd">
            <a:solidFill>
              <a:schemeClr val="tx1"/>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4" name="TextBox 3">
            <a:extLst>
              <a:ext uri="{FF2B5EF4-FFF2-40B4-BE49-F238E27FC236}">
                <a16:creationId xmlns:a16="http://schemas.microsoft.com/office/drawing/2014/main" id="{DC541D45-79C1-4082-A8B3-69CB6093F516}"/>
              </a:ext>
            </a:extLst>
          </p:cNvPr>
          <p:cNvSpPr txBox="1"/>
          <p:nvPr/>
        </p:nvSpPr>
        <p:spPr>
          <a:xfrm>
            <a:off x="4789569" y="5286035"/>
            <a:ext cx="2455033" cy="1200329"/>
          </a:xfrm>
          <a:prstGeom prst="rect">
            <a:avLst/>
          </a:prstGeom>
          <a:noFill/>
        </p:spPr>
        <p:txBody>
          <a:bodyPr wrap="square" rtlCol="0">
            <a:spAutoFit/>
          </a:bodyPr>
          <a:lstStyle/>
          <a:p>
            <a:pPr algn="ctr"/>
            <a:r>
              <a:rPr lang="en-US" sz="3200" b="1" dirty="0">
                <a:solidFill>
                  <a:srgbClr val="0070C0"/>
                </a:solidFill>
              </a:rPr>
              <a:t>JUANCITO</a:t>
            </a:r>
          </a:p>
          <a:p>
            <a:pPr algn="ctr"/>
            <a:r>
              <a:rPr lang="en-US" sz="4000" b="1" dirty="0">
                <a:effectLst>
                  <a:outerShdw blurRad="38100" dist="38100" dir="2700000" algn="tl">
                    <a:srgbClr val="000000">
                      <a:alpha val="43137"/>
                    </a:srgbClr>
                  </a:outerShdw>
                </a:effectLst>
              </a:rPr>
              <a:t> </a:t>
            </a:r>
            <a:r>
              <a:rPr lang="en-US" sz="4000" b="1" dirty="0">
                <a:solidFill>
                  <a:srgbClr val="002060"/>
                </a:solidFill>
                <a:effectLst>
                  <a:outerShdw blurRad="38100" dist="38100" dir="2700000" algn="tl">
                    <a:srgbClr val="000000">
                      <a:alpha val="43137"/>
                    </a:srgbClr>
                  </a:outerShdw>
                </a:effectLst>
              </a:rPr>
              <a:t>PEÑA V.</a:t>
            </a:r>
            <a:endParaRPr lang="es-DO" sz="4000" b="1" dirty="0">
              <a:solidFill>
                <a:srgbClr val="002060"/>
              </a:solidFill>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59906466-B9C7-44BC-9AD6-62B90BEE3BE4}"/>
              </a:ext>
            </a:extLst>
          </p:cNvPr>
          <p:cNvSpPr txBox="1"/>
          <p:nvPr/>
        </p:nvSpPr>
        <p:spPr>
          <a:xfrm>
            <a:off x="93118" y="1115549"/>
            <a:ext cx="3378102" cy="1569660"/>
          </a:xfrm>
          <a:prstGeom prst="rect">
            <a:avLst/>
          </a:prstGeom>
          <a:noFill/>
        </p:spPr>
        <p:txBody>
          <a:bodyPr wrap="square">
            <a:spAutoFit/>
          </a:bodyPr>
          <a:lstStyle/>
          <a:p>
            <a:pPr algn="just"/>
            <a:r>
              <a:rPr lang="es-DO" sz="1600" dirty="0"/>
              <a:t>Me apasiona la Tecnología, Amo la Programacion (Web, Movil, .Net), el Analisis de Datos con Excel, SQL, R,  Python, RapidMiner y crear visualizaciones con Power BI, y amo enseñar lo que aprendo cada </a:t>
            </a:r>
            <a:r>
              <a:rPr lang="es-DO" sz="1600"/>
              <a:t>día.,</a:t>
            </a:r>
            <a:endParaRPr lang="es-DO" sz="1600" dirty="0"/>
          </a:p>
        </p:txBody>
      </p:sp>
      <p:pic>
        <p:nvPicPr>
          <p:cNvPr id="1032" name="Picture 8" descr="placeholder, black, shape, for, localization, on, maps Icon">
            <a:extLst>
              <a:ext uri="{FF2B5EF4-FFF2-40B4-BE49-F238E27FC236}">
                <a16:creationId xmlns:a16="http://schemas.microsoft.com/office/drawing/2014/main" id="{203DCDAD-8E86-49D9-9D7B-8C1B11BA8ED6}"/>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29187" y="766810"/>
            <a:ext cx="250731" cy="2507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il, email Icon">
            <a:extLst>
              <a:ext uri="{FF2B5EF4-FFF2-40B4-BE49-F238E27FC236}">
                <a16:creationId xmlns:a16="http://schemas.microsoft.com/office/drawing/2014/main" id="{D48A108D-FA85-4E24-ABCF-1E36F39C5D74}"/>
              </a:ext>
            </a:extLst>
          </p:cNvPr>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20108" y="1311874"/>
            <a:ext cx="268890" cy="26889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CC288DA-CBA7-48B3-8A54-6D0588B5155C}"/>
              </a:ext>
            </a:extLst>
          </p:cNvPr>
          <p:cNvSpPr txBox="1"/>
          <p:nvPr/>
        </p:nvSpPr>
        <p:spPr>
          <a:xfrm>
            <a:off x="4852654" y="908964"/>
            <a:ext cx="2371322" cy="369332"/>
          </a:xfrm>
          <a:prstGeom prst="rect">
            <a:avLst/>
          </a:prstGeom>
          <a:noFill/>
        </p:spPr>
        <p:txBody>
          <a:bodyPr wrap="square" rtlCol="0">
            <a:spAutoFit/>
          </a:bodyPr>
          <a:lstStyle/>
          <a:p>
            <a:r>
              <a:rPr lang="en-US" dirty="0"/>
              <a:t>Santo Domingo, R.D.</a:t>
            </a:r>
            <a:endParaRPr lang="es-DO" dirty="0"/>
          </a:p>
        </p:txBody>
      </p:sp>
      <p:sp>
        <p:nvSpPr>
          <p:cNvPr id="20" name="TextBox 19">
            <a:extLst>
              <a:ext uri="{FF2B5EF4-FFF2-40B4-BE49-F238E27FC236}">
                <a16:creationId xmlns:a16="http://schemas.microsoft.com/office/drawing/2014/main" id="{52EA14A6-5588-4FB9-B8BC-39FA569171D9}"/>
              </a:ext>
            </a:extLst>
          </p:cNvPr>
          <p:cNvSpPr txBox="1"/>
          <p:nvPr/>
        </p:nvSpPr>
        <p:spPr>
          <a:xfrm>
            <a:off x="4938721" y="1520810"/>
            <a:ext cx="2156730" cy="307777"/>
          </a:xfrm>
          <a:prstGeom prst="rect">
            <a:avLst/>
          </a:prstGeom>
          <a:noFill/>
        </p:spPr>
        <p:txBody>
          <a:bodyPr wrap="square" rtlCol="0">
            <a:spAutoFit/>
          </a:bodyPr>
          <a:lstStyle/>
          <a:p>
            <a:r>
              <a:rPr lang="en-US" sz="1400" dirty="0">
                <a:hlinkClick r:id="rId6"/>
              </a:rPr>
              <a:t>Juancito.pena@gmail.com</a:t>
            </a:r>
            <a:endParaRPr lang="en-US" sz="1400" dirty="0"/>
          </a:p>
        </p:txBody>
      </p:sp>
      <p:pic>
        <p:nvPicPr>
          <p:cNvPr id="1036" name="Picture 12" descr="education, school, university cap Icon">
            <a:extLst>
              <a:ext uri="{FF2B5EF4-FFF2-40B4-BE49-F238E27FC236}">
                <a16:creationId xmlns:a16="http://schemas.microsoft.com/office/drawing/2014/main" id="{14DAFB85-515B-49B0-85E9-FD4549D4B79B}"/>
              </a:ext>
            </a:extLst>
          </p:cNvPr>
          <p:cNvPicPr>
            <a:picLocks noChangeAspect="1" noChangeArrowheads="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15630" y="125013"/>
            <a:ext cx="731129" cy="73112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ddress, book, contacts Icon">
            <a:extLst>
              <a:ext uri="{FF2B5EF4-FFF2-40B4-BE49-F238E27FC236}">
                <a16:creationId xmlns:a16="http://schemas.microsoft.com/office/drawing/2014/main" id="{4A4BD6A7-6F9C-4706-B5B0-BCF475B903A6}"/>
              </a:ext>
            </a:extLst>
          </p:cNvPr>
          <p:cNvPicPr>
            <a:picLocks noChangeAspect="1" noChangeArrowheads="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87622" y="142346"/>
            <a:ext cx="533860" cy="53386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ircle, portfolio, button, outline, Bag, Rounded Ui, suitcase, tool,  interface icon">
            <a:extLst>
              <a:ext uri="{FF2B5EF4-FFF2-40B4-BE49-F238E27FC236}">
                <a16:creationId xmlns:a16="http://schemas.microsoft.com/office/drawing/2014/main" id="{2129D738-FFFF-464A-BCBA-E80DB0F9AC04}"/>
              </a:ext>
            </a:extLst>
          </p:cNvPr>
          <p:cNvPicPr>
            <a:picLocks noChangeAspect="1" noChangeArrowheads="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76166" y="3488276"/>
            <a:ext cx="737198" cy="73719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C2B67DFD-5633-4A7D-870B-D78B62AF08A9}"/>
              </a:ext>
            </a:extLst>
          </p:cNvPr>
          <p:cNvGrpSpPr/>
          <p:nvPr/>
        </p:nvGrpSpPr>
        <p:grpSpPr>
          <a:xfrm>
            <a:off x="1533200" y="3449782"/>
            <a:ext cx="1235487" cy="1184564"/>
            <a:chOff x="9870938" y="3786802"/>
            <a:chExt cx="1338026" cy="1342592"/>
          </a:xfrm>
        </p:grpSpPr>
        <p:pic>
          <p:nvPicPr>
            <p:cNvPr id="1044" name="Picture 20" descr="Skill Development Icon of Colored Outline style - Available in SVG, PNG,  EPS, AI &amp; Icon fonts">
              <a:extLst>
                <a:ext uri="{FF2B5EF4-FFF2-40B4-BE49-F238E27FC236}">
                  <a16:creationId xmlns:a16="http://schemas.microsoft.com/office/drawing/2014/main" id="{AEBC355A-8567-4BA6-96D4-BC963EF895CB}"/>
                </a:ext>
              </a:extLst>
            </p:cNvPr>
            <p:cNvPicPr>
              <a:picLocks noChangeAspect="1" noChangeArrowheads="1"/>
            </p:cNvPicPr>
            <p:nvPr/>
          </p:nvPicPr>
          <p:blipFill>
            <a:blip r:embed="rId10"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5247" y="4224190"/>
              <a:ext cx="441786" cy="44178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3 SkillsFuture Schemes Not To Be Missed - Glints">
              <a:extLst>
                <a:ext uri="{FF2B5EF4-FFF2-40B4-BE49-F238E27FC236}">
                  <a16:creationId xmlns:a16="http://schemas.microsoft.com/office/drawing/2014/main" id="{4D19808C-8CEC-443E-8D3C-861580C05C09}"/>
                </a:ext>
              </a:extLst>
            </p:cNvPr>
            <p:cNvPicPr>
              <a:picLocks noChangeAspect="1" noChangeArrowheads="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10000" b="90000" l="10000" r="90000">
                          <a14:backgroundMark x1="76451" y1="9864" x2="76451" y2="9864"/>
                          <a14:backgroundMark x1="73379" y1="12925" x2="73379" y2="12925"/>
                          <a14:backgroundMark x1="71672" y1="13946" x2="71672" y2="13946"/>
                          <a14:backgroundMark x1="31741" y1="7483" x2="31741" y2="7483"/>
                        </a14:backgroundRemoval>
                      </a14:imgEffect>
                    </a14:imgLayer>
                  </a14:imgProps>
                </a:ext>
                <a:ext uri="{28A0092B-C50C-407E-A947-70E740481C1C}">
                  <a14:useLocalDpi xmlns:a14="http://schemas.microsoft.com/office/drawing/2010/main" val="0"/>
                </a:ext>
              </a:extLst>
            </a:blip>
            <a:srcRect/>
            <a:stretch>
              <a:fillRect/>
            </a:stretch>
          </p:blipFill>
          <p:spPr bwMode="auto">
            <a:xfrm>
              <a:off x="9870938" y="3786802"/>
              <a:ext cx="1338026" cy="1342592"/>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624AB799-E10B-48A1-A1C5-71A738E277FD}"/>
              </a:ext>
            </a:extLst>
          </p:cNvPr>
          <p:cNvSpPr txBox="1"/>
          <p:nvPr/>
        </p:nvSpPr>
        <p:spPr>
          <a:xfrm>
            <a:off x="170729" y="4837988"/>
            <a:ext cx="2808722" cy="1600438"/>
          </a:xfrm>
          <a:prstGeom prst="rect">
            <a:avLst/>
          </a:prstGeom>
          <a:noFill/>
        </p:spPr>
        <p:txBody>
          <a:bodyPr wrap="square" rtlCol="0">
            <a:spAutoFit/>
          </a:bodyPr>
          <a:lstStyle/>
          <a:p>
            <a:pPr marL="285750" indent="-285750" algn="just">
              <a:buFont typeface="Courier New" panose="02070309020205020404" pitchFamily="49" charset="0"/>
              <a:buChar char="o"/>
            </a:pPr>
            <a:r>
              <a:rPr lang="en-US" sz="1400" dirty="0"/>
              <a:t>C#, SQL, Crystal Report.</a:t>
            </a:r>
          </a:p>
          <a:p>
            <a:pPr marL="285750" indent="-285750" algn="just">
              <a:buFont typeface="Courier New" panose="02070309020205020404" pitchFamily="49" charset="0"/>
              <a:buChar char="o"/>
            </a:pPr>
            <a:r>
              <a:rPr lang="en-US" sz="1400" dirty="0"/>
              <a:t>HTML, CSS, Javascript.</a:t>
            </a:r>
          </a:p>
          <a:p>
            <a:pPr marL="285750" indent="-285750" algn="just">
              <a:buFont typeface="Courier New" panose="02070309020205020404" pitchFamily="49" charset="0"/>
              <a:buChar char="o"/>
            </a:pPr>
            <a:r>
              <a:rPr lang="en-US" sz="1400" dirty="0"/>
              <a:t>PHP, MySQL, Azure.</a:t>
            </a:r>
          </a:p>
          <a:p>
            <a:pPr marL="285750" indent="-285750" algn="just">
              <a:buFont typeface="Courier New" panose="02070309020205020404" pitchFamily="49" charset="0"/>
              <a:buChar char="o"/>
            </a:pPr>
            <a:r>
              <a:rPr lang="en-US" sz="1400" dirty="0"/>
              <a:t>SQL, Power BI, Excel.</a:t>
            </a:r>
          </a:p>
          <a:p>
            <a:pPr marL="285750" indent="-285750" algn="just">
              <a:buFont typeface="Courier New" panose="02070309020205020404" pitchFamily="49" charset="0"/>
              <a:buChar char="o"/>
            </a:pPr>
            <a:r>
              <a:rPr lang="en-US" sz="1400" dirty="0"/>
              <a:t>RapidMiner, R, Python.</a:t>
            </a:r>
          </a:p>
          <a:p>
            <a:pPr marL="285750" indent="-285750" algn="just">
              <a:buFont typeface="Courier New" panose="02070309020205020404" pitchFamily="49" charset="0"/>
              <a:buChar char="o"/>
            </a:pPr>
            <a:r>
              <a:rPr lang="en-US" sz="1400" dirty="0"/>
              <a:t>ERP Macola, SAP</a:t>
            </a:r>
          </a:p>
          <a:p>
            <a:pPr marL="285750" indent="-285750" algn="just">
              <a:buFont typeface="Courier New" panose="02070309020205020404" pitchFamily="49" charset="0"/>
              <a:buChar char="o"/>
            </a:pPr>
            <a:r>
              <a:rPr lang="en-US" sz="1400" dirty="0"/>
              <a:t>Cisco, Grandstream, Asterisk</a:t>
            </a:r>
            <a:endParaRPr lang="es-DO" sz="1400" dirty="0"/>
          </a:p>
        </p:txBody>
      </p:sp>
      <p:sp>
        <p:nvSpPr>
          <p:cNvPr id="35" name="TextBox 34">
            <a:extLst>
              <a:ext uri="{FF2B5EF4-FFF2-40B4-BE49-F238E27FC236}">
                <a16:creationId xmlns:a16="http://schemas.microsoft.com/office/drawing/2014/main" id="{CF3C44F8-5241-47DA-8294-5CEF46E3A09A}"/>
              </a:ext>
            </a:extLst>
          </p:cNvPr>
          <p:cNvSpPr txBox="1"/>
          <p:nvPr/>
        </p:nvSpPr>
        <p:spPr>
          <a:xfrm>
            <a:off x="7716872" y="870515"/>
            <a:ext cx="4329991" cy="1231106"/>
          </a:xfrm>
          <a:prstGeom prst="rect">
            <a:avLst/>
          </a:prstGeom>
          <a:noFill/>
        </p:spPr>
        <p:txBody>
          <a:bodyPr wrap="square" rtlCol="0">
            <a:spAutoFit/>
          </a:bodyPr>
          <a:lstStyle/>
          <a:p>
            <a:pPr algn="ctr"/>
            <a:r>
              <a:rPr lang="en-US" dirty="0"/>
              <a:t>Ingeniero en Sistemas y Computación</a:t>
            </a:r>
          </a:p>
          <a:p>
            <a:pPr algn="ctr"/>
            <a:r>
              <a:rPr lang="en-US" dirty="0"/>
              <a:t>Post-Grado en Ingeniería de Software</a:t>
            </a:r>
          </a:p>
          <a:p>
            <a:pPr algn="ctr"/>
            <a:r>
              <a:rPr lang="en-US" dirty="0"/>
              <a:t>Maestría en Sistemas Mención Gerencial</a:t>
            </a:r>
          </a:p>
          <a:p>
            <a:pPr algn="ctr"/>
            <a:r>
              <a:rPr lang="es-DO" b="1" dirty="0">
                <a:solidFill>
                  <a:srgbClr val="002060"/>
                </a:solidFill>
              </a:rPr>
              <a:t>Universidad Dominicana O&amp;M</a:t>
            </a:r>
            <a:endParaRPr lang="es-DO" sz="2400" b="1" dirty="0">
              <a:solidFill>
                <a:srgbClr val="002060"/>
              </a:solidFill>
            </a:endParaRPr>
          </a:p>
        </p:txBody>
      </p:sp>
      <p:pic>
        <p:nvPicPr>
          <p:cNvPr id="1048" name="Picture 24" descr="Universidad Dominicana O&amp;M - Formulario de Admisión">
            <a:extLst>
              <a:ext uri="{FF2B5EF4-FFF2-40B4-BE49-F238E27FC236}">
                <a16:creationId xmlns:a16="http://schemas.microsoft.com/office/drawing/2014/main" id="{16047179-ED79-445F-9C7B-73C2F87EB26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8875"/>
          <a:stretch/>
        </p:blipFill>
        <p:spPr bwMode="auto">
          <a:xfrm>
            <a:off x="9644526" y="2115994"/>
            <a:ext cx="698878" cy="668259"/>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130A13C9-8118-4565-9047-3847DE5D80BD}"/>
              </a:ext>
            </a:extLst>
          </p:cNvPr>
          <p:cNvGrpSpPr/>
          <p:nvPr/>
        </p:nvGrpSpPr>
        <p:grpSpPr>
          <a:xfrm>
            <a:off x="6817299" y="480429"/>
            <a:ext cx="2758867" cy="2478819"/>
            <a:chOff x="6684609" y="458889"/>
            <a:chExt cx="2897870" cy="2813944"/>
          </a:xfrm>
        </p:grpSpPr>
        <p:cxnSp>
          <p:nvCxnSpPr>
            <p:cNvPr id="43" name="Straight Arrow Connector 42">
              <a:extLst>
                <a:ext uri="{FF2B5EF4-FFF2-40B4-BE49-F238E27FC236}">
                  <a16:creationId xmlns:a16="http://schemas.microsoft.com/office/drawing/2014/main" id="{91F03A2E-8ECC-4CC0-851D-DA73D5FF4E26}"/>
                </a:ext>
              </a:extLst>
            </p:cNvPr>
            <p:cNvCxnSpPr>
              <a:cxnSpLocks/>
            </p:cNvCxnSpPr>
            <p:nvPr/>
          </p:nvCxnSpPr>
          <p:spPr>
            <a:xfrm flipV="1">
              <a:off x="7819348" y="458889"/>
              <a:ext cx="1763131" cy="1808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A1ABB-08AE-416B-9CF8-4F91F7695028}"/>
                </a:ext>
              </a:extLst>
            </p:cNvPr>
            <p:cNvCxnSpPr>
              <a:cxnSpLocks/>
              <a:stCxn id="3" idx="7"/>
            </p:cNvCxnSpPr>
            <p:nvPr/>
          </p:nvCxnSpPr>
          <p:spPr>
            <a:xfrm flipV="1">
              <a:off x="6684609" y="639756"/>
              <a:ext cx="1134740" cy="26330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5" name="Straight Arrow Connector 74">
            <a:extLst>
              <a:ext uri="{FF2B5EF4-FFF2-40B4-BE49-F238E27FC236}">
                <a16:creationId xmlns:a16="http://schemas.microsoft.com/office/drawing/2014/main" id="{8704C83C-9209-49E8-B6E0-50009DA0ADAE}"/>
              </a:ext>
            </a:extLst>
          </p:cNvPr>
          <p:cNvCxnSpPr>
            <a:cxnSpLocks/>
            <a:stCxn id="3" idx="2"/>
          </p:cNvCxnSpPr>
          <p:nvPr/>
        </p:nvCxnSpPr>
        <p:spPr>
          <a:xfrm flipH="1">
            <a:off x="2455118" y="3779992"/>
            <a:ext cx="2380729" cy="249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F0CF1C1-1C1F-4F32-96FE-7161D49907C0}"/>
              </a:ext>
            </a:extLst>
          </p:cNvPr>
          <p:cNvCxnSpPr>
            <a:cxnSpLocks/>
            <a:stCxn id="3" idx="6"/>
            <a:endCxn id="1040" idx="1"/>
          </p:cNvCxnSpPr>
          <p:nvPr/>
        </p:nvCxnSpPr>
        <p:spPr>
          <a:xfrm>
            <a:off x="7157263" y="3779992"/>
            <a:ext cx="2418903" cy="76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7064D2-F5F9-40C3-85B1-51A86AAA7D9B}"/>
              </a:ext>
            </a:extLst>
          </p:cNvPr>
          <p:cNvSpPr txBox="1"/>
          <p:nvPr/>
        </p:nvSpPr>
        <p:spPr>
          <a:xfrm>
            <a:off x="5241437" y="2264261"/>
            <a:ext cx="1593756" cy="369332"/>
          </a:xfrm>
          <a:prstGeom prst="rect">
            <a:avLst/>
          </a:prstGeom>
          <a:noFill/>
        </p:spPr>
        <p:txBody>
          <a:bodyPr wrap="square" rtlCol="0">
            <a:spAutoFit/>
          </a:bodyPr>
          <a:lstStyle/>
          <a:p>
            <a:r>
              <a:rPr lang="en-US" dirty="0"/>
              <a:t>809-767-9290</a:t>
            </a:r>
            <a:endParaRPr lang="es-DO" dirty="0"/>
          </a:p>
        </p:txBody>
      </p:sp>
      <p:sp>
        <p:nvSpPr>
          <p:cNvPr id="8" name="TextBox 7">
            <a:extLst>
              <a:ext uri="{FF2B5EF4-FFF2-40B4-BE49-F238E27FC236}">
                <a16:creationId xmlns:a16="http://schemas.microsoft.com/office/drawing/2014/main" id="{F282E847-0D62-40B8-AF73-218F27E074AD}"/>
              </a:ext>
            </a:extLst>
          </p:cNvPr>
          <p:cNvSpPr txBox="1"/>
          <p:nvPr/>
        </p:nvSpPr>
        <p:spPr>
          <a:xfrm>
            <a:off x="8407364" y="4359304"/>
            <a:ext cx="3639499" cy="2092881"/>
          </a:xfrm>
          <a:prstGeom prst="rect">
            <a:avLst/>
          </a:prstGeom>
          <a:noFill/>
        </p:spPr>
        <p:txBody>
          <a:bodyPr wrap="square" rtlCol="0">
            <a:spAutoFit/>
          </a:bodyPr>
          <a:lstStyle/>
          <a:p>
            <a:pPr algn="just"/>
            <a:r>
              <a:rPr lang="en-US" sz="1600" dirty="0"/>
              <a:t>Instructor de Tecnología (2019-Hoy)</a:t>
            </a:r>
          </a:p>
          <a:p>
            <a:pPr algn="just"/>
            <a:r>
              <a:rPr lang="en-US" b="1" dirty="0"/>
              <a:t>Universidad Dominicana O&amp;M.</a:t>
            </a:r>
          </a:p>
          <a:p>
            <a:pPr algn="just"/>
            <a:endParaRPr lang="en-US" sz="1400" b="1" dirty="0"/>
          </a:p>
          <a:p>
            <a:pPr algn="just"/>
            <a:r>
              <a:rPr lang="en-US" sz="1600" dirty="0"/>
              <a:t>Enc. Soporte Tecnológico  (2011-Hoy)</a:t>
            </a:r>
            <a:endParaRPr lang="en-US" sz="1400" dirty="0"/>
          </a:p>
          <a:p>
            <a:pPr algn="just"/>
            <a:r>
              <a:rPr lang="en-US" b="1" dirty="0"/>
              <a:t>Cerveceria Vegana S.R.L.</a:t>
            </a:r>
          </a:p>
          <a:p>
            <a:pPr algn="just"/>
            <a:endParaRPr lang="en-US" sz="1400" b="1" dirty="0"/>
          </a:p>
          <a:p>
            <a:pPr algn="just"/>
            <a:r>
              <a:rPr lang="en-US" sz="1600" dirty="0"/>
              <a:t>Consultor de Tecnologias (2019-Hoy)</a:t>
            </a:r>
          </a:p>
          <a:p>
            <a:pPr algn="just"/>
            <a:r>
              <a:rPr lang="en-US" b="1" dirty="0"/>
              <a:t>Independiente Freelancer.</a:t>
            </a:r>
            <a:endParaRPr lang="es-DO" sz="2400" b="1" dirty="0"/>
          </a:p>
        </p:txBody>
      </p:sp>
      <p:pic>
        <p:nvPicPr>
          <p:cNvPr id="9" name="Picture 24" descr="Universidad Dominicana O&amp;M - Formulario de Admisión">
            <a:extLst>
              <a:ext uri="{FF2B5EF4-FFF2-40B4-BE49-F238E27FC236}">
                <a16:creationId xmlns:a16="http://schemas.microsoft.com/office/drawing/2014/main" id="{0462F4B4-6225-48B7-A53F-3044E11ED7C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68875"/>
          <a:stretch/>
        </p:blipFill>
        <p:spPr bwMode="auto">
          <a:xfrm>
            <a:off x="7762436" y="4428837"/>
            <a:ext cx="533652" cy="5102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ervecería Vegana, SRL">
            <a:extLst>
              <a:ext uri="{FF2B5EF4-FFF2-40B4-BE49-F238E27FC236}">
                <a16:creationId xmlns:a16="http://schemas.microsoft.com/office/drawing/2014/main" id="{C9C53169-2F4A-4264-B6E8-0ED6B5A068A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755146" y="5195366"/>
            <a:ext cx="612326" cy="51027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user Icon">
            <a:extLst>
              <a:ext uri="{FF2B5EF4-FFF2-40B4-BE49-F238E27FC236}">
                <a16:creationId xmlns:a16="http://schemas.microsoft.com/office/drawing/2014/main" id="{28E40A6E-600A-4A58-844E-949F1D6D4CA4}"/>
              </a:ext>
            </a:extLst>
          </p:cNvPr>
          <p:cNvPicPr>
            <a:picLocks noChangeAspect="1" noChangeArrowheads="1"/>
          </p:cNvPicPr>
          <p:nvPr/>
        </p:nvPicPr>
        <p:blipFill>
          <a:blip r:embed="rId16" cstate="print">
            <a:extLst>
              <a:ext uri="{BEBA8EAE-BF5A-486C-A8C5-ECC9F3942E4B}">
                <a14:imgProps xmlns:a14="http://schemas.microsoft.com/office/drawing/2010/main">
                  <a14:imgLayer r:embed="rId17">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1512418" y="191208"/>
            <a:ext cx="679307" cy="679307"/>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a:extLst>
              <a:ext uri="{FF2B5EF4-FFF2-40B4-BE49-F238E27FC236}">
                <a16:creationId xmlns:a16="http://schemas.microsoft.com/office/drawing/2014/main" id="{C3B449C8-9641-4B27-951D-EAD1630BDE38}"/>
              </a:ext>
            </a:extLst>
          </p:cNvPr>
          <p:cNvCxnSpPr>
            <a:cxnSpLocks/>
            <a:stCxn id="3" idx="1"/>
          </p:cNvCxnSpPr>
          <p:nvPr/>
        </p:nvCxnSpPr>
        <p:spPr>
          <a:xfrm flipH="1" flipV="1">
            <a:off x="3805399" y="769594"/>
            <a:ext cx="1370412" cy="21896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18CB002-A93D-4441-9C85-E0CF793BCF67}"/>
              </a:ext>
            </a:extLst>
          </p:cNvPr>
          <p:cNvCxnSpPr>
            <a:cxnSpLocks/>
            <a:endCxn id="3074" idx="3"/>
          </p:cNvCxnSpPr>
          <p:nvPr/>
        </p:nvCxnSpPr>
        <p:spPr>
          <a:xfrm flipH="1" flipV="1">
            <a:off x="2191725" y="530862"/>
            <a:ext cx="1652394" cy="2491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4A5E127A-01CE-4513-AF6D-E1EAB09A1D6E}"/>
              </a:ext>
            </a:extLst>
          </p:cNvPr>
          <p:cNvGrpSpPr/>
          <p:nvPr/>
        </p:nvGrpSpPr>
        <p:grpSpPr>
          <a:xfrm>
            <a:off x="2979451" y="4837988"/>
            <a:ext cx="1530881" cy="1250418"/>
            <a:chOff x="2745679" y="4538242"/>
            <a:chExt cx="1797478" cy="1645258"/>
          </a:xfrm>
        </p:grpSpPr>
        <p:sp>
          <p:nvSpPr>
            <p:cNvPr id="30" name="Rectangle: Rounded Corners 29">
              <a:extLst>
                <a:ext uri="{FF2B5EF4-FFF2-40B4-BE49-F238E27FC236}">
                  <a16:creationId xmlns:a16="http://schemas.microsoft.com/office/drawing/2014/main" id="{B5C9C8F6-7838-4A8B-9DD4-93079B08E893}"/>
                </a:ext>
              </a:extLst>
            </p:cNvPr>
            <p:cNvSpPr/>
            <p:nvPr/>
          </p:nvSpPr>
          <p:spPr>
            <a:xfrm>
              <a:off x="2745679" y="4538242"/>
              <a:ext cx="1780593" cy="21288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1" name="Rectangle: Rounded Corners 30">
              <a:extLst>
                <a:ext uri="{FF2B5EF4-FFF2-40B4-BE49-F238E27FC236}">
                  <a16:creationId xmlns:a16="http://schemas.microsoft.com/office/drawing/2014/main" id="{B0723A43-28D3-4B6D-B2E8-D4FBE7D03C65}"/>
                </a:ext>
              </a:extLst>
            </p:cNvPr>
            <p:cNvSpPr/>
            <p:nvPr/>
          </p:nvSpPr>
          <p:spPr>
            <a:xfrm>
              <a:off x="2745679" y="4821758"/>
              <a:ext cx="1780593" cy="21288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2" name="Rectangle: Rounded Corners 31">
              <a:extLst>
                <a:ext uri="{FF2B5EF4-FFF2-40B4-BE49-F238E27FC236}">
                  <a16:creationId xmlns:a16="http://schemas.microsoft.com/office/drawing/2014/main" id="{7FE430F5-C9AD-4A03-A42C-254C95BFDF44}"/>
                </a:ext>
              </a:extLst>
            </p:cNvPr>
            <p:cNvSpPr/>
            <p:nvPr/>
          </p:nvSpPr>
          <p:spPr>
            <a:xfrm>
              <a:off x="2752769" y="5113862"/>
              <a:ext cx="1780593" cy="21288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3" name="Rectangle: Rounded Corners 32">
              <a:extLst>
                <a:ext uri="{FF2B5EF4-FFF2-40B4-BE49-F238E27FC236}">
                  <a16:creationId xmlns:a16="http://schemas.microsoft.com/office/drawing/2014/main" id="{88200D9F-B6C3-4C1F-87FD-3850F4E2C6AE}"/>
                </a:ext>
              </a:extLst>
            </p:cNvPr>
            <p:cNvSpPr/>
            <p:nvPr/>
          </p:nvSpPr>
          <p:spPr>
            <a:xfrm>
              <a:off x="2745679" y="5393145"/>
              <a:ext cx="1780593" cy="21288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4" name="Rectangle: Rounded Corners 33">
              <a:extLst>
                <a:ext uri="{FF2B5EF4-FFF2-40B4-BE49-F238E27FC236}">
                  <a16:creationId xmlns:a16="http://schemas.microsoft.com/office/drawing/2014/main" id="{88F74168-61B9-4F5A-B7A7-0A3A16F4C339}"/>
                </a:ext>
              </a:extLst>
            </p:cNvPr>
            <p:cNvSpPr/>
            <p:nvPr/>
          </p:nvSpPr>
          <p:spPr>
            <a:xfrm>
              <a:off x="2752769" y="5665018"/>
              <a:ext cx="1780593" cy="21288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4" name="Rectangle: Rounded Corners 23">
              <a:extLst>
                <a:ext uri="{FF2B5EF4-FFF2-40B4-BE49-F238E27FC236}">
                  <a16:creationId xmlns:a16="http://schemas.microsoft.com/office/drawing/2014/main" id="{B8DFD9FF-B9A2-4F38-AF29-A01A19B39EC6}"/>
                </a:ext>
              </a:extLst>
            </p:cNvPr>
            <p:cNvSpPr/>
            <p:nvPr/>
          </p:nvSpPr>
          <p:spPr>
            <a:xfrm>
              <a:off x="2749225" y="4542474"/>
              <a:ext cx="1062921" cy="220065"/>
            </a:xfrm>
            <a:prstGeom prst="roundRect">
              <a:avLst/>
            </a:prstGeom>
            <a:solidFill>
              <a:srgbClr val="1D4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6" name="Rectangle: Rounded Corners 25">
              <a:extLst>
                <a:ext uri="{FF2B5EF4-FFF2-40B4-BE49-F238E27FC236}">
                  <a16:creationId xmlns:a16="http://schemas.microsoft.com/office/drawing/2014/main" id="{8CC67BF7-5904-48CD-899E-7EB122887AF4}"/>
                </a:ext>
              </a:extLst>
            </p:cNvPr>
            <p:cNvSpPr/>
            <p:nvPr/>
          </p:nvSpPr>
          <p:spPr>
            <a:xfrm>
              <a:off x="2749225" y="4825991"/>
              <a:ext cx="1256105" cy="204422"/>
            </a:xfrm>
            <a:prstGeom prst="roundRect">
              <a:avLst/>
            </a:prstGeom>
            <a:solidFill>
              <a:srgbClr val="1D4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7" name="Rectangle: Rounded Corners 26">
              <a:extLst>
                <a:ext uri="{FF2B5EF4-FFF2-40B4-BE49-F238E27FC236}">
                  <a16:creationId xmlns:a16="http://schemas.microsoft.com/office/drawing/2014/main" id="{3DC6E8B8-EB58-4844-A3DE-60E90EC5DAA6}"/>
                </a:ext>
              </a:extLst>
            </p:cNvPr>
            <p:cNvSpPr/>
            <p:nvPr/>
          </p:nvSpPr>
          <p:spPr>
            <a:xfrm>
              <a:off x="2756315" y="5118094"/>
              <a:ext cx="1055831" cy="215834"/>
            </a:xfrm>
            <a:prstGeom prst="roundRect">
              <a:avLst/>
            </a:prstGeom>
            <a:solidFill>
              <a:srgbClr val="1D4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8" name="Rectangle: Rounded Corners 27">
              <a:extLst>
                <a:ext uri="{FF2B5EF4-FFF2-40B4-BE49-F238E27FC236}">
                  <a16:creationId xmlns:a16="http://schemas.microsoft.com/office/drawing/2014/main" id="{830AAF6A-DF1F-4265-AC30-981096B393B2}"/>
                </a:ext>
              </a:extLst>
            </p:cNvPr>
            <p:cNvSpPr/>
            <p:nvPr/>
          </p:nvSpPr>
          <p:spPr>
            <a:xfrm>
              <a:off x="2749225" y="5397377"/>
              <a:ext cx="1372014" cy="208654"/>
            </a:xfrm>
            <a:prstGeom prst="roundRect">
              <a:avLst/>
            </a:prstGeom>
            <a:solidFill>
              <a:srgbClr val="1D4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9" name="Rectangle: Rounded Corners 28">
              <a:extLst>
                <a:ext uri="{FF2B5EF4-FFF2-40B4-BE49-F238E27FC236}">
                  <a16:creationId xmlns:a16="http://schemas.microsoft.com/office/drawing/2014/main" id="{07F5F16E-8D72-4B81-852A-5B325FE0625D}"/>
                </a:ext>
              </a:extLst>
            </p:cNvPr>
            <p:cNvSpPr/>
            <p:nvPr/>
          </p:nvSpPr>
          <p:spPr>
            <a:xfrm>
              <a:off x="2756315" y="5669250"/>
              <a:ext cx="886715" cy="208654"/>
            </a:xfrm>
            <a:prstGeom prst="roundRect">
              <a:avLst/>
            </a:prstGeom>
            <a:solidFill>
              <a:srgbClr val="1D4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dirty="0">
                <a:solidFill>
                  <a:srgbClr val="3960A6"/>
                </a:solidFill>
              </a:endParaRPr>
            </a:p>
          </p:txBody>
        </p:sp>
        <p:sp>
          <p:nvSpPr>
            <p:cNvPr id="42" name="Rectangle: Rounded Corners 41">
              <a:extLst>
                <a:ext uri="{FF2B5EF4-FFF2-40B4-BE49-F238E27FC236}">
                  <a16:creationId xmlns:a16="http://schemas.microsoft.com/office/drawing/2014/main" id="{44F8DC95-43E1-41DA-B359-7ACD8A646FC7}"/>
                </a:ext>
              </a:extLst>
            </p:cNvPr>
            <p:cNvSpPr/>
            <p:nvPr/>
          </p:nvSpPr>
          <p:spPr>
            <a:xfrm>
              <a:off x="2745679" y="5953774"/>
              <a:ext cx="1797478" cy="22549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4" name="Rectangle: Rounded Corners 43">
              <a:extLst>
                <a:ext uri="{FF2B5EF4-FFF2-40B4-BE49-F238E27FC236}">
                  <a16:creationId xmlns:a16="http://schemas.microsoft.com/office/drawing/2014/main" id="{5559ECBD-54BF-4C22-A235-4E12649A0BEE}"/>
                </a:ext>
              </a:extLst>
            </p:cNvPr>
            <p:cNvSpPr/>
            <p:nvPr/>
          </p:nvSpPr>
          <p:spPr>
            <a:xfrm>
              <a:off x="2752769" y="5958005"/>
              <a:ext cx="747806" cy="225495"/>
            </a:xfrm>
            <a:prstGeom prst="roundRect">
              <a:avLst/>
            </a:prstGeom>
            <a:solidFill>
              <a:srgbClr val="1D4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dirty="0">
                <a:solidFill>
                  <a:srgbClr val="3960A6"/>
                </a:solidFill>
              </a:endParaRPr>
            </a:p>
          </p:txBody>
        </p:sp>
      </p:grpSp>
      <p:pic>
        <p:nvPicPr>
          <p:cNvPr id="3076" name="Picture 4" descr="covid19, working, home, office, stay, at, work Icon">
            <a:extLst>
              <a:ext uri="{FF2B5EF4-FFF2-40B4-BE49-F238E27FC236}">
                <a16:creationId xmlns:a16="http://schemas.microsoft.com/office/drawing/2014/main" id="{84D42F7E-9B77-498D-A07A-7278E8D454A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747911" y="5838184"/>
            <a:ext cx="572437" cy="57243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martphone, smart, phone, mobile, profile Icon">
            <a:extLst>
              <a:ext uri="{FF2B5EF4-FFF2-40B4-BE49-F238E27FC236}">
                <a16:creationId xmlns:a16="http://schemas.microsoft.com/office/drawing/2014/main" id="{E93148B9-182A-4F0F-AC13-34FBAC2F958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799833" y="1862165"/>
            <a:ext cx="402096" cy="402096"/>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Rounded Corners 58">
            <a:extLst>
              <a:ext uri="{FF2B5EF4-FFF2-40B4-BE49-F238E27FC236}">
                <a16:creationId xmlns:a16="http://schemas.microsoft.com/office/drawing/2014/main" id="{13A57B24-42DB-4EED-933D-51A54625DCA1}"/>
              </a:ext>
            </a:extLst>
          </p:cNvPr>
          <p:cNvSpPr/>
          <p:nvPr/>
        </p:nvSpPr>
        <p:spPr>
          <a:xfrm>
            <a:off x="2988509" y="6149347"/>
            <a:ext cx="1530881" cy="16931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0" name="Rectangle: Rounded Corners 59">
            <a:extLst>
              <a:ext uri="{FF2B5EF4-FFF2-40B4-BE49-F238E27FC236}">
                <a16:creationId xmlns:a16="http://schemas.microsoft.com/office/drawing/2014/main" id="{F47DF1C7-3685-4118-B2F5-58D049559781}"/>
              </a:ext>
            </a:extLst>
          </p:cNvPr>
          <p:cNvSpPr/>
          <p:nvPr/>
        </p:nvSpPr>
        <p:spPr>
          <a:xfrm>
            <a:off x="2989914" y="6152731"/>
            <a:ext cx="1035397" cy="174690"/>
          </a:xfrm>
          <a:prstGeom prst="roundRect">
            <a:avLst/>
          </a:prstGeom>
          <a:solidFill>
            <a:srgbClr val="1D4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dirty="0">
              <a:solidFill>
                <a:srgbClr val="3960A6"/>
              </a:solidFill>
            </a:endParaRPr>
          </a:p>
        </p:txBody>
      </p:sp>
    </p:spTree>
    <p:extLst>
      <p:ext uri="{BB962C8B-B14F-4D97-AF65-F5344CB8AC3E}">
        <p14:creationId xmlns:p14="http://schemas.microsoft.com/office/powerpoint/2010/main" val="1758230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BFE780A-DEC8-495E-8A9D-220BCE724DFC}"/>
              </a:ext>
            </a:extLst>
          </p:cNvPr>
          <p:cNvPicPr>
            <a:picLocks noChangeAspect="1"/>
          </p:cNvPicPr>
          <p:nvPr/>
        </p:nvPicPr>
        <p:blipFill>
          <a:blip r:embed="rId2"/>
          <a:stretch>
            <a:fillRect/>
          </a:stretch>
        </p:blipFill>
        <p:spPr>
          <a:xfrm>
            <a:off x="1464815" y="1555396"/>
            <a:ext cx="9674281" cy="5219020"/>
          </a:xfrm>
          <a:prstGeom prst="rect">
            <a:avLst/>
          </a:prstGeom>
        </p:spPr>
      </p:pic>
      <p:sp>
        <p:nvSpPr>
          <p:cNvPr id="5" name="CuadroTexto 4">
            <a:extLst>
              <a:ext uri="{FF2B5EF4-FFF2-40B4-BE49-F238E27FC236}">
                <a16:creationId xmlns:a16="http://schemas.microsoft.com/office/drawing/2014/main" id="{DBC2B682-6DC6-0C34-FF66-C321D92A9D09}"/>
              </a:ext>
            </a:extLst>
          </p:cNvPr>
          <p:cNvSpPr txBox="1"/>
          <p:nvPr/>
        </p:nvSpPr>
        <p:spPr>
          <a:xfrm>
            <a:off x="66770" y="273707"/>
            <a:ext cx="11974340" cy="923330"/>
          </a:xfrm>
          <a:prstGeom prst="rect">
            <a:avLst/>
          </a:prstGeom>
          <a:noFill/>
        </p:spPr>
        <p:txBody>
          <a:bodyPr wrap="square">
            <a:spAutoFit/>
          </a:bodyPr>
          <a:lstStyle/>
          <a:p>
            <a:pPr algn="just"/>
            <a:r>
              <a:rPr lang="es-ES" b="1" i="0" dirty="0">
                <a:solidFill>
                  <a:srgbClr val="000000"/>
                </a:solidFill>
                <a:effectLst/>
                <a:latin typeface="IBM Plex Sans" panose="020B0604020202020204" pitchFamily="34" charset="0"/>
              </a:rPr>
              <a:t>Habilitar el protocolo TCP/IP sobre la dirección IP del server</a:t>
            </a:r>
          </a:p>
          <a:p>
            <a:pPr algn="just"/>
            <a:r>
              <a:rPr lang="es-ES" b="0" i="0" dirty="0">
                <a:solidFill>
                  <a:srgbClr val="2C2C2C"/>
                </a:solidFill>
                <a:effectLst/>
                <a:latin typeface="IBM Plex Serif" panose="020B0604020202020204" pitchFamily="18" charset="0"/>
              </a:rPr>
              <a:t>Abrir en el servidor el programa </a:t>
            </a:r>
            <a:r>
              <a:rPr lang="es-ES" b="1" i="0" dirty="0">
                <a:solidFill>
                  <a:srgbClr val="2C2C2C"/>
                </a:solidFill>
                <a:effectLst/>
                <a:latin typeface="IBM Plex Serif" panose="020B0604020202020204" pitchFamily="18" charset="0"/>
              </a:rPr>
              <a:t>Administrador de configuración de SQL Server</a:t>
            </a:r>
            <a:r>
              <a:rPr lang="es-ES" b="0" i="0" dirty="0">
                <a:solidFill>
                  <a:srgbClr val="2C2C2C"/>
                </a:solidFill>
                <a:effectLst/>
                <a:latin typeface="IBM Plex Serif" panose="020B0604020202020204" pitchFamily="18" charset="0"/>
              </a:rPr>
              <a:t> (SQL Server Configuration Manager), desde el menú de aplicaciones de SQL Server, o buscando el programa en el buscador del server.</a:t>
            </a:r>
          </a:p>
        </p:txBody>
      </p:sp>
    </p:spTree>
    <p:extLst>
      <p:ext uri="{BB962C8B-B14F-4D97-AF65-F5344CB8AC3E}">
        <p14:creationId xmlns:p14="http://schemas.microsoft.com/office/powerpoint/2010/main" val="3785909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A52292EA-DF40-4F10-94E3-843C8D4D0BB6}"/>
              </a:ext>
            </a:extLst>
          </p:cNvPr>
          <p:cNvGrpSpPr/>
          <p:nvPr/>
        </p:nvGrpSpPr>
        <p:grpSpPr>
          <a:xfrm>
            <a:off x="1709159" y="1348197"/>
            <a:ext cx="9133923" cy="5097799"/>
            <a:chOff x="1683521" y="1194373"/>
            <a:chExt cx="9133923" cy="5097799"/>
          </a:xfrm>
        </p:grpSpPr>
        <p:pic>
          <p:nvPicPr>
            <p:cNvPr id="2" name="Imagen 1">
              <a:extLst>
                <a:ext uri="{FF2B5EF4-FFF2-40B4-BE49-F238E27FC236}">
                  <a16:creationId xmlns:a16="http://schemas.microsoft.com/office/drawing/2014/main" id="{6CB810AE-3A86-4364-AF0C-A8D3512DE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521" y="1194373"/>
              <a:ext cx="9133923" cy="5097799"/>
            </a:xfrm>
            <a:prstGeom prst="rect">
              <a:avLst/>
            </a:prstGeom>
          </p:spPr>
        </p:pic>
        <p:sp>
          <p:nvSpPr>
            <p:cNvPr id="3" name="Rectángulo 2">
              <a:extLst>
                <a:ext uri="{FF2B5EF4-FFF2-40B4-BE49-F238E27FC236}">
                  <a16:creationId xmlns:a16="http://schemas.microsoft.com/office/drawing/2014/main" id="{EF8C6E2C-52BA-4881-83FB-A0B01D9769B0}"/>
                </a:ext>
              </a:extLst>
            </p:cNvPr>
            <p:cNvSpPr/>
            <p:nvPr/>
          </p:nvSpPr>
          <p:spPr>
            <a:xfrm>
              <a:off x="4707270" y="2447099"/>
              <a:ext cx="2281881" cy="2306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a:extLst>
                <a:ext uri="{FF2B5EF4-FFF2-40B4-BE49-F238E27FC236}">
                  <a16:creationId xmlns:a16="http://schemas.microsoft.com/office/drawing/2014/main" id="{5AB3DF18-A78D-4F43-8264-C87D418F3EE8}"/>
                </a:ext>
              </a:extLst>
            </p:cNvPr>
            <p:cNvSpPr/>
            <p:nvPr/>
          </p:nvSpPr>
          <p:spPr>
            <a:xfrm>
              <a:off x="7436689" y="4984892"/>
              <a:ext cx="2281881" cy="2306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6" name="CuadroTexto 5">
            <a:extLst>
              <a:ext uri="{FF2B5EF4-FFF2-40B4-BE49-F238E27FC236}">
                <a16:creationId xmlns:a16="http://schemas.microsoft.com/office/drawing/2014/main" id="{07ED0FE8-719F-4FC4-A1D0-AEE4A11BD00E}"/>
              </a:ext>
            </a:extLst>
          </p:cNvPr>
          <p:cNvSpPr txBox="1"/>
          <p:nvPr/>
        </p:nvSpPr>
        <p:spPr>
          <a:xfrm>
            <a:off x="283659" y="240266"/>
            <a:ext cx="11765912" cy="954107"/>
          </a:xfrm>
          <a:prstGeom prst="rect">
            <a:avLst/>
          </a:prstGeom>
          <a:noFill/>
        </p:spPr>
        <p:txBody>
          <a:bodyPr wrap="square">
            <a:spAutoFit/>
          </a:bodyPr>
          <a:lstStyle/>
          <a:p>
            <a:pPr algn="just"/>
            <a:r>
              <a:rPr lang="es-ES" sz="1400" b="0" i="0" dirty="0">
                <a:effectLst/>
                <a:latin typeface="IBM Plex Serif" panose="02060503050406000203" pitchFamily="18" charset="0"/>
              </a:rPr>
              <a:t>Una vez abierto, en el menú de la izquierda, en '</a:t>
            </a:r>
            <a:r>
              <a:rPr lang="es-ES" sz="1400" b="0" i="1" dirty="0">
                <a:effectLst/>
                <a:latin typeface="IBM Plex Serif" panose="02060503050406000203" pitchFamily="18" charset="0"/>
              </a:rPr>
              <a:t>Configuración de red de SQL Server'</a:t>
            </a:r>
            <a:r>
              <a:rPr lang="es-ES" sz="1400" b="0" i="0" dirty="0">
                <a:effectLst/>
                <a:latin typeface="IBM Plex Serif" panose="02060503050406000203" pitchFamily="18" charset="0"/>
              </a:rPr>
              <a:t>, Seleccionar '</a:t>
            </a:r>
            <a:r>
              <a:rPr lang="es-ES" sz="1400" b="0" i="1" dirty="0">
                <a:effectLst/>
                <a:latin typeface="IBM Plex Serif" panose="02060503050406000203" pitchFamily="18" charset="0"/>
              </a:rPr>
              <a:t>Protocolos de [Nombre de la instancia]</a:t>
            </a:r>
            <a:r>
              <a:rPr lang="es-ES" sz="1400" b="0" i="0" dirty="0">
                <a:effectLst/>
                <a:latin typeface="IBM Plex Serif" panose="02060503050406000203" pitchFamily="18" charset="0"/>
              </a:rPr>
              <a:t>', y hacer doble click sobre el Nombre de protocolo TCP/IP para acceder a sus propiedades y seleccionar '</a:t>
            </a:r>
            <a:r>
              <a:rPr lang="es-ES" sz="1400" b="0" i="1" dirty="0">
                <a:effectLst/>
                <a:latin typeface="IBM Plex Serif" panose="02060503050406000203" pitchFamily="18" charset="0"/>
              </a:rPr>
              <a:t>Si</a:t>
            </a:r>
            <a:r>
              <a:rPr lang="es-ES" sz="1400" b="0" i="0" dirty="0">
                <a:effectLst/>
                <a:latin typeface="IBM Plex Serif" panose="02060503050406000203" pitchFamily="18" charset="0"/>
              </a:rPr>
              <a:t>' en '</a:t>
            </a:r>
            <a:r>
              <a:rPr lang="es-ES" sz="1400" b="0" i="1" dirty="0">
                <a:effectLst/>
                <a:latin typeface="IBM Plex Serif" panose="02060503050406000203" pitchFamily="18" charset="0"/>
              </a:rPr>
              <a:t>Habilitado</a:t>
            </a:r>
            <a:r>
              <a:rPr lang="es-ES" sz="1400" b="0" i="0" dirty="0">
                <a:effectLst/>
                <a:latin typeface="IBM Plex Serif" panose="02060503050406000203" pitchFamily="18" charset="0"/>
              </a:rPr>
              <a:t>', y en la pestaña de Direcciones IP, seleccionar también '</a:t>
            </a:r>
            <a:r>
              <a:rPr lang="es-ES" sz="1400" b="0" i="1" dirty="0">
                <a:effectLst/>
                <a:latin typeface="IBM Plex Serif" panose="02060503050406000203" pitchFamily="18" charset="0"/>
              </a:rPr>
              <a:t>Si</a:t>
            </a:r>
            <a:r>
              <a:rPr lang="es-ES" sz="1400" b="0" i="0" dirty="0">
                <a:effectLst/>
                <a:latin typeface="IBM Plex Serif" panose="02060503050406000203" pitchFamily="18" charset="0"/>
              </a:rPr>
              <a:t>' en '</a:t>
            </a:r>
            <a:r>
              <a:rPr lang="es-ES" sz="1400" b="0" i="1" dirty="0">
                <a:effectLst/>
                <a:latin typeface="IBM Plex Serif" panose="02060503050406000203" pitchFamily="18" charset="0"/>
              </a:rPr>
              <a:t>Habilitado</a:t>
            </a:r>
            <a:r>
              <a:rPr lang="es-ES" sz="1400" b="0" i="0" dirty="0">
                <a:effectLst/>
                <a:latin typeface="IBM Plex Serif" panose="02060503050406000203" pitchFamily="18" charset="0"/>
              </a:rPr>
              <a:t>' de la IP del server, este caso 192.168.1.116, y asegurarse de que el puerto es correcto (en este caso 1433 ya estaba bien porque es el puerto por defecto, pero si no hay que modificarlo)</a:t>
            </a:r>
            <a:endParaRPr lang="es-ES" sz="1400" dirty="0"/>
          </a:p>
        </p:txBody>
      </p:sp>
    </p:spTree>
    <p:extLst>
      <p:ext uri="{BB962C8B-B14F-4D97-AF65-F5344CB8AC3E}">
        <p14:creationId xmlns:p14="http://schemas.microsoft.com/office/powerpoint/2010/main" val="663496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56DF94D3-2746-405E-8C9A-DBA256BCF193}"/>
              </a:ext>
            </a:extLst>
          </p:cNvPr>
          <p:cNvGrpSpPr/>
          <p:nvPr/>
        </p:nvGrpSpPr>
        <p:grpSpPr>
          <a:xfrm>
            <a:off x="509073" y="1162049"/>
            <a:ext cx="11338094" cy="4186833"/>
            <a:chOff x="509073" y="1162049"/>
            <a:chExt cx="11338094" cy="4186833"/>
          </a:xfrm>
        </p:grpSpPr>
        <p:pic>
          <p:nvPicPr>
            <p:cNvPr id="3" name="Imagen 2">
              <a:extLst>
                <a:ext uri="{FF2B5EF4-FFF2-40B4-BE49-F238E27FC236}">
                  <a16:creationId xmlns:a16="http://schemas.microsoft.com/office/drawing/2014/main" id="{C690031F-C303-4B45-BE18-318843A66162}"/>
                </a:ext>
              </a:extLst>
            </p:cNvPr>
            <p:cNvPicPr>
              <a:picLocks noChangeAspect="1"/>
            </p:cNvPicPr>
            <p:nvPr/>
          </p:nvPicPr>
          <p:blipFill>
            <a:blip r:embed="rId2"/>
            <a:stretch>
              <a:fillRect/>
            </a:stretch>
          </p:blipFill>
          <p:spPr>
            <a:xfrm>
              <a:off x="509073" y="1162050"/>
              <a:ext cx="3583718" cy="4186832"/>
            </a:xfrm>
            <a:prstGeom prst="rect">
              <a:avLst/>
            </a:prstGeom>
          </p:spPr>
        </p:pic>
        <p:pic>
          <p:nvPicPr>
            <p:cNvPr id="5" name="Imagen 4">
              <a:extLst>
                <a:ext uri="{FF2B5EF4-FFF2-40B4-BE49-F238E27FC236}">
                  <a16:creationId xmlns:a16="http://schemas.microsoft.com/office/drawing/2014/main" id="{B719CD35-D280-447E-AF92-D11804CD0B50}"/>
                </a:ext>
              </a:extLst>
            </p:cNvPr>
            <p:cNvPicPr>
              <a:picLocks noChangeAspect="1"/>
            </p:cNvPicPr>
            <p:nvPr/>
          </p:nvPicPr>
          <p:blipFill>
            <a:blip r:embed="rId3"/>
            <a:stretch>
              <a:fillRect/>
            </a:stretch>
          </p:blipFill>
          <p:spPr>
            <a:xfrm>
              <a:off x="4304141" y="1162049"/>
              <a:ext cx="3583718" cy="4186831"/>
            </a:xfrm>
            <a:prstGeom prst="rect">
              <a:avLst/>
            </a:prstGeom>
          </p:spPr>
        </p:pic>
        <p:pic>
          <p:nvPicPr>
            <p:cNvPr id="7" name="Imagen 6">
              <a:extLst>
                <a:ext uri="{FF2B5EF4-FFF2-40B4-BE49-F238E27FC236}">
                  <a16:creationId xmlns:a16="http://schemas.microsoft.com/office/drawing/2014/main" id="{8741AEEA-4591-4807-9BDD-7463A8A491DE}"/>
                </a:ext>
              </a:extLst>
            </p:cNvPr>
            <p:cNvPicPr>
              <a:picLocks noChangeAspect="1"/>
            </p:cNvPicPr>
            <p:nvPr/>
          </p:nvPicPr>
          <p:blipFill>
            <a:blip r:embed="rId4"/>
            <a:stretch>
              <a:fillRect/>
            </a:stretch>
          </p:blipFill>
          <p:spPr>
            <a:xfrm>
              <a:off x="8339135" y="1162049"/>
              <a:ext cx="3508032" cy="4186831"/>
            </a:xfrm>
            <a:prstGeom prst="rect">
              <a:avLst/>
            </a:prstGeom>
          </p:spPr>
        </p:pic>
      </p:grpSp>
      <p:sp>
        <p:nvSpPr>
          <p:cNvPr id="4" name="CuadroTexto 3">
            <a:extLst>
              <a:ext uri="{FF2B5EF4-FFF2-40B4-BE49-F238E27FC236}">
                <a16:creationId xmlns:a16="http://schemas.microsoft.com/office/drawing/2014/main" id="{28314298-3C3C-4534-AEB5-56BBB1B3462F}"/>
              </a:ext>
            </a:extLst>
          </p:cNvPr>
          <p:cNvSpPr txBox="1"/>
          <p:nvPr/>
        </p:nvSpPr>
        <p:spPr>
          <a:xfrm>
            <a:off x="726393" y="350378"/>
            <a:ext cx="10981345" cy="369332"/>
          </a:xfrm>
          <a:prstGeom prst="rect">
            <a:avLst/>
          </a:prstGeom>
          <a:noFill/>
        </p:spPr>
        <p:txBody>
          <a:bodyPr wrap="square" rtlCol="0">
            <a:spAutoFit/>
          </a:bodyPr>
          <a:lstStyle/>
          <a:p>
            <a:r>
              <a:rPr lang="en-US" dirty="0"/>
              <a:t>Verifico que todos los puertos ip esten habilitados, sino los habilito.</a:t>
            </a:r>
            <a:endParaRPr lang="es-ES" dirty="0"/>
          </a:p>
        </p:txBody>
      </p:sp>
    </p:spTree>
    <p:extLst>
      <p:ext uri="{BB962C8B-B14F-4D97-AF65-F5344CB8AC3E}">
        <p14:creationId xmlns:p14="http://schemas.microsoft.com/office/powerpoint/2010/main" val="288624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063F9DF-E491-4406-8F13-5910DDCB9569}"/>
              </a:ext>
            </a:extLst>
          </p:cNvPr>
          <p:cNvPicPr>
            <a:picLocks noChangeAspect="1"/>
          </p:cNvPicPr>
          <p:nvPr/>
        </p:nvPicPr>
        <p:blipFill>
          <a:blip r:embed="rId2"/>
          <a:stretch>
            <a:fillRect/>
          </a:stretch>
        </p:blipFill>
        <p:spPr>
          <a:xfrm>
            <a:off x="269562" y="1162050"/>
            <a:ext cx="3692382" cy="4286765"/>
          </a:xfrm>
          <a:prstGeom prst="rect">
            <a:avLst/>
          </a:prstGeom>
        </p:spPr>
      </p:pic>
      <p:pic>
        <p:nvPicPr>
          <p:cNvPr id="5" name="Imagen 4">
            <a:extLst>
              <a:ext uri="{FF2B5EF4-FFF2-40B4-BE49-F238E27FC236}">
                <a16:creationId xmlns:a16="http://schemas.microsoft.com/office/drawing/2014/main" id="{F3A61E49-6878-4D82-88A7-0486AE027909}"/>
              </a:ext>
            </a:extLst>
          </p:cNvPr>
          <p:cNvPicPr>
            <a:picLocks noChangeAspect="1"/>
          </p:cNvPicPr>
          <p:nvPr/>
        </p:nvPicPr>
        <p:blipFill>
          <a:blip r:embed="rId3"/>
          <a:stretch>
            <a:fillRect/>
          </a:stretch>
        </p:blipFill>
        <p:spPr>
          <a:xfrm>
            <a:off x="4221990" y="1129064"/>
            <a:ext cx="3748019" cy="4296290"/>
          </a:xfrm>
          <a:prstGeom prst="rect">
            <a:avLst/>
          </a:prstGeom>
        </p:spPr>
      </p:pic>
      <p:pic>
        <p:nvPicPr>
          <p:cNvPr id="7" name="Imagen 6">
            <a:extLst>
              <a:ext uri="{FF2B5EF4-FFF2-40B4-BE49-F238E27FC236}">
                <a16:creationId xmlns:a16="http://schemas.microsoft.com/office/drawing/2014/main" id="{57C60273-DB98-435C-9CAA-5E5D20A256E7}"/>
              </a:ext>
            </a:extLst>
          </p:cNvPr>
          <p:cNvPicPr>
            <a:picLocks noChangeAspect="1"/>
          </p:cNvPicPr>
          <p:nvPr/>
        </p:nvPicPr>
        <p:blipFill>
          <a:blip r:embed="rId4"/>
          <a:stretch>
            <a:fillRect/>
          </a:stretch>
        </p:blipFill>
        <p:spPr>
          <a:xfrm>
            <a:off x="8230055" y="1129064"/>
            <a:ext cx="3748019" cy="4319751"/>
          </a:xfrm>
          <a:prstGeom prst="rect">
            <a:avLst/>
          </a:prstGeom>
        </p:spPr>
      </p:pic>
      <p:sp>
        <p:nvSpPr>
          <p:cNvPr id="6" name="CuadroTexto 5">
            <a:extLst>
              <a:ext uri="{FF2B5EF4-FFF2-40B4-BE49-F238E27FC236}">
                <a16:creationId xmlns:a16="http://schemas.microsoft.com/office/drawing/2014/main" id="{C56AC364-65F9-4C54-8F9C-F4790D9ED280}"/>
              </a:ext>
            </a:extLst>
          </p:cNvPr>
          <p:cNvSpPr txBox="1"/>
          <p:nvPr/>
        </p:nvSpPr>
        <p:spPr>
          <a:xfrm>
            <a:off x="269562" y="345913"/>
            <a:ext cx="11708512" cy="646331"/>
          </a:xfrm>
          <a:prstGeom prst="rect">
            <a:avLst/>
          </a:prstGeom>
          <a:noFill/>
        </p:spPr>
        <p:txBody>
          <a:bodyPr wrap="square">
            <a:spAutoFit/>
          </a:bodyPr>
          <a:lstStyle/>
          <a:p>
            <a:pPr algn="just"/>
            <a:r>
              <a:rPr lang="es-ES" b="0" i="0" dirty="0">
                <a:effectLst/>
                <a:latin typeface="IBM Plex Serif" panose="02060503050406000203" pitchFamily="18" charset="0"/>
              </a:rPr>
              <a:t>y asegurarse de que el puerto es correcto (en este caso 1433 ya estaba bien porque es el puerto por defecto, pero si no hay que modificarlo)</a:t>
            </a:r>
            <a:endParaRPr lang="es-ES" dirty="0"/>
          </a:p>
        </p:txBody>
      </p:sp>
    </p:spTree>
    <p:extLst>
      <p:ext uri="{BB962C8B-B14F-4D97-AF65-F5344CB8AC3E}">
        <p14:creationId xmlns:p14="http://schemas.microsoft.com/office/powerpoint/2010/main" val="3532951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98AFA02-60E7-4BA3-885E-4C99E1F4A9B8}"/>
              </a:ext>
            </a:extLst>
          </p:cNvPr>
          <p:cNvPicPr>
            <a:picLocks noChangeAspect="1"/>
          </p:cNvPicPr>
          <p:nvPr/>
        </p:nvPicPr>
        <p:blipFill>
          <a:blip r:embed="rId2"/>
          <a:stretch>
            <a:fillRect/>
          </a:stretch>
        </p:blipFill>
        <p:spPr>
          <a:xfrm>
            <a:off x="922947" y="924219"/>
            <a:ext cx="10481166" cy="5771760"/>
          </a:xfrm>
          <a:prstGeom prst="rect">
            <a:avLst/>
          </a:prstGeom>
        </p:spPr>
      </p:pic>
      <p:sp>
        <p:nvSpPr>
          <p:cNvPr id="2" name="CuadroTexto 1">
            <a:extLst>
              <a:ext uri="{FF2B5EF4-FFF2-40B4-BE49-F238E27FC236}">
                <a16:creationId xmlns:a16="http://schemas.microsoft.com/office/drawing/2014/main" id="{568A8AE2-36F1-4ABF-A23E-F1E75EC3CD14}"/>
              </a:ext>
            </a:extLst>
          </p:cNvPr>
          <p:cNvSpPr txBox="1"/>
          <p:nvPr/>
        </p:nvSpPr>
        <p:spPr>
          <a:xfrm>
            <a:off x="179462" y="162021"/>
            <a:ext cx="11776104" cy="646331"/>
          </a:xfrm>
          <a:prstGeom prst="rect">
            <a:avLst/>
          </a:prstGeom>
          <a:noFill/>
        </p:spPr>
        <p:txBody>
          <a:bodyPr wrap="square" rtlCol="0">
            <a:spAutoFit/>
          </a:bodyPr>
          <a:lstStyle/>
          <a:p>
            <a:pPr algn="just"/>
            <a:r>
              <a:rPr lang="en-US" dirty="0"/>
              <a:t>El siguiente Paso es ir al proyecto de Android, clic derecho, propiedades, ir a la opción de android, ir a codificaciones admitidas adicionales, marcamos West.</a:t>
            </a:r>
            <a:endParaRPr lang="es-ES" dirty="0"/>
          </a:p>
        </p:txBody>
      </p:sp>
    </p:spTree>
    <p:extLst>
      <p:ext uri="{BB962C8B-B14F-4D97-AF65-F5344CB8AC3E}">
        <p14:creationId xmlns:p14="http://schemas.microsoft.com/office/powerpoint/2010/main" val="2639538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9075E7F-130F-CA83-FFA1-8C92DE779D6D}"/>
              </a:ext>
            </a:extLst>
          </p:cNvPr>
          <p:cNvSpPr txBox="1"/>
          <p:nvPr/>
        </p:nvSpPr>
        <p:spPr>
          <a:xfrm>
            <a:off x="352586" y="1595802"/>
            <a:ext cx="11131657" cy="2677656"/>
          </a:xfrm>
          <a:prstGeom prst="rect">
            <a:avLst/>
          </a:prstGeom>
          <a:noFill/>
        </p:spPr>
        <p:txBody>
          <a:bodyPr wrap="square">
            <a:spAutoFit/>
          </a:bodyPr>
          <a:lstStyle/>
          <a:p>
            <a:pPr algn="just"/>
            <a:r>
              <a:rPr lang="es-ES" sz="2800" b="0" i="0" dirty="0">
                <a:effectLst/>
                <a:latin typeface="Söhne"/>
              </a:rPr>
              <a:t>En el contexto de las opciones de codificación admitidas adicionales en </a:t>
            </a:r>
            <a:r>
              <a:rPr lang="es-ES" sz="2800" b="1" i="0" dirty="0">
                <a:solidFill>
                  <a:srgbClr val="00B050"/>
                </a:solidFill>
                <a:effectLst/>
                <a:latin typeface="Söhne"/>
              </a:rPr>
              <a:t>Android Studio</a:t>
            </a:r>
            <a:r>
              <a:rPr lang="es-ES" sz="2800" b="0" i="0" dirty="0">
                <a:effectLst/>
                <a:latin typeface="Söhne"/>
              </a:rPr>
              <a:t>, "</a:t>
            </a:r>
            <a:r>
              <a:rPr lang="es-ES" sz="2800" b="1" i="0" dirty="0">
                <a:effectLst/>
                <a:highlight>
                  <a:srgbClr val="00FFFF"/>
                </a:highlight>
                <a:latin typeface="Söhne"/>
              </a:rPr>
              <a:t>West</a:t>
            </a:r>
            <a:r>
              <a:rPr lang="es-ES" sz="2800" b="0" i="0" dirty="0">
                <a:effectLst/>
                <a:latin typeface="Söhne"/>
              </a:rPr>
              <a:t>" se refiere a la codificación occidental (también conocida como codificación </a:t>
            </a:r>
            <a:r>
              <a:rPr lang="es-ES" sz="2800" b="1" i="0" dirty="0">
                <a:effectLst/>
                <a:latin typeface="Söhne"/>
              </a:rPr>
              <a:t>ISO-8859-1</a:t>
            </a:r>
            <a:r>
              <a:rPr lang="es-ES" sz="2800" b="0" i="0" dirty="0">
                <a:effectLst/>
                <a:latin typeface="Söhne"/>
              </a:rPr>
              <a:t>), que es un estándar para representar caracteres en los idiomas de Europa occidental. Esta codificación cubre la mayoría de los idiomas europeos, incluyendo el </a:t>
            </a:r>
            <a:r>
              <a:rPr lang="es-ES" sz="2800" b="1" i="0" dirty="0">
                <a:effectLst/>
                <a:highlight>
                  <a:srgbClr val="FFFF00"/>
                </a:highlight>
                <a:latin typeface="Söhne"/>
              </a:rPr>
              <a:t>inglés, francés, español, alemán, italiano, portugués</a:t>
            </a:r>
            <a:r>
              <a:rPr lang="es-ES" sz="2800" b="0" i="0" dirty="0">
                <a:effectLst/>
                <a:latin typeface="Söhne"/>
              </a:rPr>
              <a:t>, entre otros.</a:t>
            </a:r>
            <a:endParaRPr lang="es-DO" sz="2800" dirty="0"/>
          </a:p>
        </p:txBody>
      </p:sp>
    </p:spTree>
    <p:extLst>
      <p:ext uri="{BB962C8B-B14F-4D97-AF65-F5344CB8AC3E}">
        <p14:creationId xmlns:p14="http://schemas.microsoft.com/office/powerpoint/2010/main" val="377478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3541CF-D6D3-4FBC-9CE1-DAFEFD7A3C09}"/>
              </a:ext>
            </a:extLst>
          </p:cNvPr>
          <p:cNvSpPr txBox="1"/>
          <p:nvPr/>
        </p:nvSpPr>
        <p:spPr>
          <a:xfrm>
            <a:off x="254237" y="185309"/>
            <a:ext cx="7787356" cy="369332"/>
          </a:xfrm>
          <a:prstGeom prst="rect">
            <a:avLst/>
          </a:prstGeom>
          <a:noFill/>
        </p:spPr>
        <p:txBody>
          <a:bodyPr wrap="square">
            <a:spAutoFit/>
          </a:bodyPr>
          <a:lstStyle/>
          <a:p>
            <a:pPr algn="l"/>
            <a:r>
              <a:rPr lang="es-ES" b="1" i="0" dirty="0">
                <a:solidFill>
                  <a:srgbClr val="000000"/>
                </a:solidFill>
                <a:effectLst/>
                <a:latin typeface="IBM Plex Sans" panose="020B0503050203000203" pitchFamily="34" charset="0"/>
              </a:rPr>
              <a:t>Abrir el puerto TCP desde el Firewall de Windows Server</a:t>
            </a:r>
          </a:p>
        </p:txBody>
      </p:sp>
      <p:sp>
        <p:nvSpPr>
          <p:cNvPr id="5" name="CuadroTexto 4">
            <a:extLst>
              <a:ext uri="{FF2B5EF4-FFF2-40B4-BE49-F238E27FC236}">
                <a16:creationId xmlns:a16="http://schemas.microsoft.com/office/drawing/2014/main" id="{3DB23108-42BC-4D7A-8BA4-69F72A9EC468}"/>
              </a:ext>
            </a:extLst>
          </p:cNvPr>
          <p:cNvSpPr txBox="1"/>
          <p:nvPr/>
        </p:nvSpPr>
        <p:spPr>
          <a:xfrm>
            <a:off x="254237" y="660052"/>
            <a:ext cx="11692784" cy="1323439"/>
          </a:xfrm>
          <a:prstGeom prst="rect">
            <a:avLst/>
          </a:prstGeom>
          <a:noFill/>
        </p:spPr>
        <p:txBody>
          <a:bodyPr wrap="square">
            <a:spAutoFit/>
          </a:bodyPr>
          <a:lstStyle/>
          <a:p>
            <a:pPr algn="just"/>
            <a:r>
              <a:rPr lang="es-ES" sz="1600" b="0" i="0" dirty="0">
                <a:solidFill>
                  <a:srgbClr val="2C2C2C"/>
                </a:solidFill>
                <a:effectLst/>
                <a:latin typeface="Times New Roman" panose="02020603050405020304" pitchFamily="18" charset="0"/>
                <a:cs typeface="Times New Roman" panose="02020603050405020304" pitchFamily="18" charset="0"/>
              </a:rPr>
              <a:t>El siguiente paso es abrir la aplicación Firewall de Windows, desde el panel de control (Panel de control\Sistema y seguridad\Firewall de Windows), o buscando Firewall en el buscador de aplicaciones.</a:t>
            </a:r>
          </a:p>
          <a:p>
            <a:pPr algn="just"/>
            <a:endParaRPr lang="es-ES" sz="1600" b="0" i="0" dirty="0">
              <a:solidFill>
                <a:srgbClr val="2C2C2C"/>
              </a:solidFill>
              <a:effectLst/>
              <a:latin typeface="Times New Roman" panose="02020603050405020304" pitchFamily="18" charset="0"/>
              <a:cs typeface="Times New Roman" panose="02020603050405020304" pitchFamily="18" charset="0"/>
            </a:endParaRPr>
          </a:p>
          <a:p>
            <a:pPr algn="just"/>
            <a:r>
              <a:rPr lang="es-ES" sz="1600" b="0" i="0" dirty="0">
                <a:solidFill>
                  <a:srgbClr val="2C2C2C"/>
                </a:solidFill>
                <a:effectLst/>
                <a:latin typeface="Times New Roman" panose="02020603050405020304" pitchFamily="18" charset="0"/>
                <a:cs typeface="Times New Roman" panose="02020603050405020304" pitchFamily="18" charset="0"/>
              </a:rPr>
              <a:t>Una vez abierto, seleccionar '</a:t>
            </a:r>
            <a:r>
              <a:rPr lang="es-ES" sz="1600" b="0" i="1" dirty="0">
                <a:solidFill>
                  <a:srgbClr val="2C2C2C"/>
                </a:solidFill>
                <a:effectLst/>
                <a:latin typeface="Times New Roman" panose="02020603050405020304" pitchFamily="18" charset="0"/>
                <a:cs typeface="Times New Roman" panose="02020603050405020304" pitchFamily="18" charset="0"/>
              </a:rPr>
              <a:t>Configuración avanzada</a:t>
            </a:r>
            <a:r>
              <a:rPr lang="es-ES" sz="1600" b="0" i="0" dirty="0">
                <a:solidFill>
                  <a:srgbClr val="2C2C2C"/>
                </a:solidFill>
                <a:effectLst/>
                <a:latin typeface="Times New Roman" panose="02020603050405020304" pitchFamily="18" charset="0"/>
                <a:cs typeface="Times New Roman" panose="02020603050405020304" pitchFamily="18" charset="0"/>
              </a:rPr>
              <a:t>' en el menú de la izquierda, y después, en el menú hacer click con el botón derecho sobre '</a:t>
            </a:r>
            <a:r>
              <a:rPr lang="es-ES" sz="1600" b="0" i="1" dirty="0">
                <a:solidFill>
                  <a:srgbClr val="2C2C2C"/>
                </a:solidFill>
                <a:effectLst/>
                <a:latin typeface="Times New Roman" panose="02020603050405020304" pitchFamily="18" charset="0"/>
                <a:cs typeface="Times New Roman" panose="02020603050405020304" pitchFamily="18" charset="0"/>
              </a:rPr>
              <a:t>Reglas de entrada</a:t>
            </a:r>
            <a:r>
              <a:rPr lang="es-ES" sz="1600" b="0" i="0" dirty="0">
                <a:solidFill>
                  <a:srgbClr val="2C2C2C"/>
                </a:solidFill>
                <a:effectLst/>
                <a:latin typeface="Times New Roman" panose="02020603050405020304" pitchFamily="18" charset="0"/>
                <a:cs typeface="Times New Roman" panose="02020603050405020304" pitchFamily="18" charset="0"/>
              </a:rPr>
              <a:t>', y seleccionar '</a:t>
            </a:r>
            <a:r>
              <a:rPr lang="es-ES" sz="1600" b="0" i="1" dirty="0">
                <a:solidFill>
                  <a:srgbClr val="2C2C2C"/>
                </a:solidFill>
                <a:effectLst/>
                <a:latin typeface="Times New Roman" panose="02020603050405020304" pitchFamily="18" charset="0"/>
                <a:cs typeface="Times New Roman" panose="02020603050405020304" pitchFamily="18" charset="0"/>
              </a:rPr>
              <a:t>Nueva Regla</a:t>
            </a:r>
            <a:r>
              <a:rPr lang="es-ES" sz="1600" b="0" i="0" dirty="0">
                <a:solidFill>
                  <a:srgbClr val="2C2C2C"/>
                </a:solidFill>
                <a:effectLst/>
                <a:latin typeface="Times New Roman" panose="02020603050405020304" pitchFamily="18" charset="0"/>
                <a:cs typeface="Times New Roman" panose="02020603050405020304" pitchFamily="18" charset="0"/>
              </a:rPr>
              <a:t>' (También se puede hacer desde la opción de menú '</a:t>
            </a:r>
            <a:r>
              <a:rPr lang="es-ES" sz="1600" b="0" i="1" dirty="0">
                <a:solidFill>
                  <a:srgbClr val="2C2C2C"/>
                </a:solidFill>
                <a:effectLst/>
                <a:latin typeface="Times New Roman" panose="02020603050405020304" pitchFamily="18" charset="0"/>
                <a:cs typeface="Times New Roman" panose="02020603050405020304" pitchFamily="18" charset="0"/>
              </a:rPr>
              <a:t>Acción</a:t>
            </a:r>
            <a:r>
              <a:rPr lang="es-ES" sz="1600" b="0" i="0" dirty="0">
                <a:solidFill>
                  <a:srgbClr val="2C2C2C"/>
                </a:solidFill>
                <a:effectLst/>
                <a:latin typeface="Times New Roman" panose="02020603050405020304" pitchFamily="18" charset="0"/>
                <a:cs typeface="Times New Roman" panose="02020603050405020304" pitchFamily="18" charset="0"/>
              </a:rPr>
              <a:t>')</a:t>
            </a:r>
          </a:p>
        </p:txBody>
      </p:sp>
      <p:pic>
        <p:nvPicPr>
          <p:cNvPr id="7" name="Imagen 6">
            <a:extLst>
              <a:ext uri="{FF2B5EF4-FFF2-40B4-BE49-F238E27FC236}">
                <a16:creationId xmlns:a16="http://schemas.microsoft.com/office/drawing/2014/main" id="{0ABB1DE3-4325-4890-9912-7FA6C5DC8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299" y="1983491"/>
            <a:ext cx="6592332" cy="4607679"/>
          </a:xfrm>
          <a:prstGeom prst="rect">
            <a:avLst/>
          </a:prstGeom>
        </p:spPr>
      </p:pic>
    </p:spTree>
    <p:extLst>
      <p:ext uri="{BB962C8B-B14F-4D97-AF65-F5344CB8AC3E}">
        <p14:creationId xmlns:p14="http://schemas.microsoft.com/office/powerpoint/2010/main" val="4130499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7874EF4-3F7F-4036-A698-FAA974678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851" y="1111788"/>
            <a:ext cx="7101402" cy="5242069"/>
          </a:xfrm>
          <a:prstGeom prst="rect">
            <a:avLst/>
          </a:prstGeom>
        </p:spPr>
      </p:pic>
      <p:sp>
        <p:nvSpPr>
          <p:cNvPr id="5" name="CuadroTexto 4">
            <a:extLst>
              <a:ext uri="{FF2B5EF4-FFF2-40B4-BE49-F238E27FC236}">
                <a16:creationId xmlns:a16="http://schemas.microsoft.com/office/drawing/2014/main" id="{9E947F7A-B010-4A3C-A3A4-3F2A8C95844E}"/>
              </a:ext>
            </a:extLst>
          </p:cNvPr>
          <p:cNvSpPr txBox="1"/>
          <p:nvPr/>
        </p:nvSpPr>
        <p:spPr>
          <a:xfrm>
            <a:off x="428347" y="135786"/>
            <a:ext cx="11547630" cy="923330"/>
          </a:xfrm>
          <a:prstGeom prst="rect">
            <a:avLst/>
          </a:prstGeom>
          <a:noFill/>
        </p:spPr>
        <p:txBody>
          <a:bodyPr wrap="square">
            <a:spAutoFit/>
          </a:bodyPr>
          <a:lstStyle/>
          <a:p>
            <a:pPr algn="just"/>
            <a:r>
              <a:rPr lang="es-ES" b="0" i="0" dirty="0">
                <a:solidFill>
                  <a:srgbClr val="2C2C2C"/>
                </a:solidFill>
                <a:effectLst/>
                <a:latin typeface="IBM Plex Serif" panose="02060503050406000203" pitchFamily="18" charset="0"/>
              </a:rPr>
              <a:t>Seleccionar regla tipo '</a:t>
            </a:r>
            <a:r>
              <a:rPr lang="es-ES" b="0" i="1" dirty="0">
                <a:solidFill>
                  <a:srgbClr val="2C2C2C"/>
                </a:solidFill>
                <a:effectLst/>
                <a:latin typeface="IBM Plex Serif" panose="02060503050406000203" pitchFamily="18" charset="0"/>
              </a:rPr>
              <a:t>Puerto</a:t>
            </a:r>
            <a:r>
              <a:rPr lang="es-ES" b="0" i="0" dirty="0">
                <a:solidFill>
                  <a:srgbClr val="2C2C2C"/>
                </a:solidFill>
                <a:effectLst/>
                <a:latin typeface="IBM Plex Serif" panose="02060503050406000203" pitchFamily="18" charset="0"/>
              </a:rPr>
              <a:t>', y después </a:t>
            </a:r>
            <a:r>
              <a:rPr lang="es-ES" b="1" i="0" dirty="0">
                <a:solidFill>
                  <a:srgbClr val="2C2C2C"/>
                </a:solidFill>
                <a:effectLst/>
                <a:latin typeface="IBM Plex Serif" panose="02060503050406000203" pitchFamily="18" charset="0"/>
              </a:rPr>
              <a:t>'</a:t>
            </a:r>
            <a:r>
              <a:rPr lang="es-ES" b="1" i="1" dirty="0">
                <a:solidFill>
                  <a:srgbClr val="2C2C2C"/>
                </a:solidFill>
                <a:effectLst/>
                <a:latin typeface="IBM Plex Serif" panose="02060503050406000203" pitchFamily="18" charset="0"/>
              </a:rPr>
              <a:t>TCP</a:t>
            </a:r>
            <a:r>
              <a:rPr lang="es-ES" b="0" i="0" dirty="0">
                <a:solidFill>
                  <a:srgbClr val="2C2C2C"/>
                </a:solidFill>
                <a:effectLst/>
                <a:latin typeface="IBM Plex Serif" panose="02060503050406000203" pitchFamily="18" charset="0"/>
              </a:rPr>
              <a:t>', y escribir </a:t>
            </a:r>
            <a:r>
              <a:rPr lang="es-ES" b="1" i="0" dirty="0">
                <a:solidFill>
                  <a:srgbClr val="2C2C2C"/>
                </a:solidFill>
                <a:effectLst/>
                <a:latin typeface="IBM Plex Serif" panose="02060503050406000203" pitchFamily="18" charset="0"/>
              </a:rPr>
              <a:t>1433</a:t>
            </a:r>
            <a:r>
              <a:rPr lang="es-ES" b="0" i="0" dirty="0">
                <a:solidFill>
                  <a:srgbClr val="2C2C2C"/>
                </a:solidFill>
                <a:effectLst/>
                <a:latin typeface="IBM Plex Serif" panose="02060503050406000203" pitchFamily="18" charset="0"/>
              </a:rPr>
              <a:t> en la opción '</a:t>
            </a:r>
            <a:r>
              <a:rPr lang="es-ES" b="0" i="1" dirty="0">
                <a:solidFill>
                  <a:srgbClr val="2C2C2C"/>
                </a:solidFill>
                <a:effectLst/>
                <a:latin typeface="IBM Plex Serif" panose="02060503050406000203" pitchFamily="18" charset="0"/>
              </a:rPr>
              <a:t>Puerto específico local</a:t>
            </a:r>
            <a:r>
              <a:rPr lang="es-ES" b="0" i="0" dirty="0">
                <a:solidFill>
                  <a:srgbClr val="2C2C2C"/>
                </a:solidFill>
                <a:effectLst/>
                <a:latin typeface="IBM Plex Serif" panose="02060503050406000203" pitchFamily="18" charset="0"/>
              </a:rPr>
              <a:t>'. Esta es la configuración más sencilla, y sirve si esta es la única instancia de SQL Server instalada en el Servidor Windows.</a:t>
            </a:r>
            <a:endParaRPr lang="es-ES" dirty="0"/>
          </a:p>
        </p:txBody>
      </p:sp>
    </p:spTree>
    <p:extLst>
      <p:ext uri="{BB962C8B-B14F-4D97-AF65-F5344CB8AC3E}">
        <p14:creationId xmlns:p14="http://schemas.microsoft.com/office/powerpoint/2010/main" val="1569702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15AC567-D719-4C2B-BDC5-D701F2B3D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14" y="1429308"/>
            <a:ext cx="6502216" cy="4839025"/>
          </a:xfrm>
          <a:prstGeom prst="rect">
            <a:avLst/>
          </a:prstGeom>
        </p:spPr>
      </p:pic>
      <p:pic>
        <p:nvPicPr>
          <p:cNvPr id="5" name="Imagen 4">
            <a:extLst>
              <a:ext uri="{FF2B5EF4-FFF2-40B4-BE49-F238E27FC236}">
                <a16:creationId xmlns:a16="http://schemas.microsoft.com/office/drawing/2014/main" id="{C8CE5FC5-92CE-45E5-91E3-F0A00E31D2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9257" y="1858259"/>
            <a:ext cx="5144129" cy="4206209"/>
          </a:xfrm>
          <a:prstGeom prst="rect">
            <a:avLst/>
          </a:prstGeom>
        </p:spPr>
      </p:pic>
      <p:sp>
        <p:nvSpPr>
          <p:cNvPr id="7" name="CuadroTexto 6">
            <a:extLst>
              <a:ext uri="{FF2B5EF4-FFF2-40B4-BE49-F238E27FC236}">
                <a16:creationId xmlns:a16="http://schemas.microsoft.com/office/drawing/2014/main" id="{06759114-2372-488A-B590-34AEBAA0DE37}"/>
              </a:ext>
            </a:extLst>
          </p:cNvPr>
          <p:cNvSpPr txBox="1"/>
          <p:nvPr/>
        </p:nvSpPr>
        <p:spPr>
          <a:xfrm>
            <a:off x="238614" y="316478"/>
            <a:ext cx="11731079" cy="954107"/>
          </a:xfrm>
          <a:prstGeom prst="rect">
            <a:avLst/>
          </a:prstGeom>
          <a:noFill/>
        </p:spPr>
        <p:txBody>
          <a:bodyPr wrap="square">
            <a:spAutoFit/>
          </a:bodyPr>
          <a:lstStyle/>
          <a:p>
            <a:pPr algn="l"/>
            <a:r>
              <a:rPr lang="es-ES" sz="1400" b="0" i="0" dirty="0">
                <a:solidFill>
                  <a:srgbClr val="2C2C2C"/>
                </a:solidFill>
                <a:effectLst/>
                <a:latin typeface="IBM Plex Serif" panose="02060503050406000203" pitchFamily="18" charset="0"/>
              </a:rPr>
              <a:t>Si hubiera más instancias sería necesario abrir más puertos, activar el servicio </a:t>
            </a:r>
            <a:r>
              <a:rPr lang="es-ES" sz="1400" b="1" i="0" dirty="0">
                <a:solidFill>
                  <a:srgbClr val="2C2C2C"/>
                </a:solidFill>
                <a:effectLst/>
                <a:latin typeface="IBM Plex Serif" panose="02060503050406000203" pitchFamily="18" charset="0"/>
              </a:rPr>
              <a:t>SQL Server Browser</a:t>
            </a:r>
            <a:r>
              <a:rPr lang="es-ES" sz="1400" b="0" i="0" dirty="0">
                <a:solidFill>
                  <a:srgbClr val="2C2C2C"/>
                </a:solidFill>
                <a:effectLst/>
                <a:latin typeface="IBM Plex Serif" panose="02060503050406000203" pitchFamily="18" charset="0"/>
              </a:rPr>
              <a:t>, y abrir otro puerto UDP, y también crear una nueva regla personalizada en el firewall para el servicio.</a:t>
            </a:r>
          </a:p>
          <a:p>
            <a:pPr algn="l"/>
            <a:r>
              <a:rPr lang="es-ES" sz="1400" b="0" i="0" dirty="0">
                <a:solidFill>
                  <a:srgbClr val="2C2C2C"/>
                </a:solidFill>
                <a:effectLst/>
                <a:latin typeface="IBM Plex Serif" panose="02060503050406000203" pitchFamily="18" charset="0"/>
              </a:rPr>
              <a:t>Seleccionando las siguientes opciones (normalmente las que vienen por defecto ya van bien) se finaliza la creación de la regla del firewall, y el telnet por el puerto </a:t>
            </a:r>
            <a:r>
              <a:rPr lang="es-ES" sz="1400" b="1" i="0" dirty="0">
                <a:solidFill>
                  <a:srgbClr val="2C2C2C"/>
                </a:solidFill>
                <a:effectLst/>
                <a:latin typeface="IBM Plex Serif" panose="02060503050406000203" pitchFamily="18" charset="0"/>
              </a:rPr>
              <a:t>1433</a:t>
            </a:r>
            <a:r>
              <a:rPr lang="es-ES" sz="1400" b="0" i="0" dirty="0">
                <a:solidFill>
                  <a:srgbClr val="2C2C2C"/>
                </a:solidFill>
                <a:effectLst/>
                <a:latin typeface="IBM Plex Serif" panose="02060503050406000203" pitchFamily="18" charset="0"/>
              </a:rPr>
              <a:t> desde la máquina cliente ya debería responder:</a:t>
            </a:r>
          </a:p>
        </p:txBody>
      </p:sp>
    </p:spTree>
    <p:extLst>
      <p:ext uri="{BB962C8B-B14F-4D97-AF65-F5344CB8AC3E}">
        <p14:creationId xmlns:p14="http://schemas.microsoft.com/office/powerpoint/2010/main" val="3244038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5CEB762-C6AC-42B8-A880-D91772F2E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23" y="1264777"/>
            <a:ext cx="6026043" cy="4462997"/>
          </a:xfrm>
          <a:prstGeom prst="rect">
            <a:avLst/>
          </a:prstGeom>
        </p:spPr>
      </p:pic>
      <p:pic>
        <p:nvPicPr>
          <p:cNvPr id="7" name="Imagen 6">
            <a:extLst>
              <a:ext uri="{FF2B5EF4-FFF2-40B4-BE49-F238E27FC236}">
                <a16:creationId xmlns:a16="http://schemas.microsoft.com/office/drawing/2014/main" id="{D6BC3317-4FBC-4D14-B0B8-BF6BE8CC8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8389" y="957129"/>
            <a:ext cx="6026043" cy="5347160"/>
          </a:xfrm>
          <a:prstGeom prst="rect">
            <a:avLst/>
          </a:prstGeom>
        </p:spPr>
      </p:pic>
      <p:sp>
        <p:nvSpPr>
          <p:cNvPr id="2" name="CuadroTexto 1">
            <a:extLst>
              <a:ext uri="{FF2B5EF4-FFF2-40B4-BE49-F238E27FC236}">
                <a16:creationId xmlns:a16="http://schemas.microsoft.com/office/drawing/2014/main" id="{FE3A3203-AB8A-73A8-7DA7-66CB611E42C6}"/>
              </a:ext>
            </a:extLst>
          </p:cNvPr>
          <p:cNvSpPr txBox="1"/>
          <p:nvPr/>
        </p:nvSpPr>
        <p:spPr>
          <a:xfrm>
            <a:off x="416459" y="253497"/>
            <a:ext cx="11407973" cy="461665"/>
          </a:xfrm>
          <a:prstGeom prst="rect">
            <a:avLst/>
          </a:prstGeom>
          <a:noFill/>
        </p:spPr>
        <p:txBody>
          <a:bodyPr wrap="square" rtlCol="0">
            <a:spAutoFit/>
          </a:bodyPr>
          <a:lstStyle/>
          <a:p>
            <a:pPr algn="ctr"/>
            <a:r>
              <a:rPr lang="en-GB" sz="2400" b="1" dirty="0"/>
              <a:t>Le asignamos un Nombre a la Regla, que sera alusivos al tema de la aplicación.</a:t>
            </a:r>
            <a:endParaRPr lang="en-US" sz="2400" b="1" dirty="0"/>
          </a:p>
        </p:txBody>
      </p:sp>
    </p:spTree>
    <p:extLst>
      <p:ext uri="{BB962C8B-B14F-4D97-AF65-F5344CB8AC3E}">
        <p14:creationId xmlns:p14="http://schemas.microsoft.com/office/powerpoint/2010/main" val="3080848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000327" y="279268"/>
            <a:ext cx="8191345" cy="584775"/>
          </a:xfrm>
          <a:prstGeom prst="rect">
            <a:avLst/>
          </a:prstGeom>
        </p:spPr>
        <p:txBody>
          <a:bodyPr wrap="none">
            <a:spAutoFit/>
          </a:bodyPr>
          <a:lstStyle/>
          <a:p>
            <a:r>
              <a:rPr lang="es-ES" sz="3200" b="1" i="0" dirty="0">
                <a:solidFill>
                  <a:srgbClr val="273B47"/>
                </a:solidFill>
                <a:effectLst/>
                <a:latin typeface="cooper_hewittmedium"/>
              </a:rPr>
              <a:t>Controles comunes dentro de Xamarin</a:t>
            </a:r>
          </a:p>
        </p:txBody>
      </p:sp>
      <p:sp>
        <p:nvSpPr>
          <p:cNvPr id="5" name="Rectángulo 4"/>
          <p:cNvSpPr/>
          <p:nvPr/>
        </p:nvSpPr>
        <p:spPr>
          <a:xfrm>
            <a:off x="560174" y="2454527"/>
            <a:ext cx="11236410" cy="3539430"/>
          </a:xfrm>
          <a:prstGeom prst="rect">
            <a:avLst/>
          </a:prstGeom>
        </p:spPr>
        <p:txBody>
          <a:bodyPr wrap="square">
            <a:spAutoFit/>
          </a:bodyPr>
          <a:lstStyle/>
          <a:p>
            <a:pPr algn="just"/>
            <a:r>
              <a:rPr lang="es-ES" sz="2800" b="0" i="0" dirty="0">
                <a:solidFill>
                  <a:srgbClr val="273B47"/>
                </a:solidFill>
                <a:effectLst/>
                <a:latin typeface="Lato"/>
              </a:rPr>
              <a:t>Xamarin.Forms cuenta con una gran cantidad de controles predefinidos que podemos utilizar para crear las interfaces de usuario de nuestras aplicaciones.</a:t>
            </a:r>
          </a:p>
          <a:p>
            <a:pPr algn="just"/>
            <a:endParaRPr lang="es-ES" sz="2800" b="0" i="0" dirty="0">
              <a:solidFill>
                <a:srgbClr val="273B47"/>
              </a:solidFill>
              <a:effectLst/>
              <a:latin typeface="Lato"/>
            </a:endParaRPr>
          </a:p>
          <a:p>
            <a:pPr algn="just"/>
            <a:r>
              <a:rPr lang="es-ES" sz="2800" b="0" i="0" dirty="0">
                <a:solidFill>
                  <a:srgbClr val="273B47"/>
                </a:solidFill>
                <a:effectLst/>
                <a:latin typeface="Lato"/>
              </a:rPr>
              <a:t>La siguiente tabla muestra en orden alfabético los controles disponibles en Xamarin.Forms, junto con su Renderer responsable en decidir ultimadamente qué se mostrará en pantalla en cada plataforma concreta.</a:t>
            </a:r>
          </a:p>
        </p:txBody>
      </p:sp>
      <p:pic>
        <p:nvPicPr>
          <p:cNvPr id="1026" name="Picture 2" descr="La leyenda de Xamarin… - Resuelve"/>
          <p:cNvPicPr>
            <a:picLocks noChangeAspect="1" noChangeArrowheads="1"/>
          </p:cNvPicPr>
          <p:nvPr/>
        </p:nvPicPr>
        <p:blipFill rotWithShape="1">
          <a:blip r:embed="rId2">
            <a:extLst>
              <a:ext uri="{28A0092B-C50C-407E-A947-70E740481C1C}">
                <a14:useLocalDpi xmlns:a14="http://schemas.microsoft.com/office/drawing/2010/main" val="0"/>
              </a:ext>
            </a:extLst>
          </a:blip>
          <a:srcRect t="18523" b="14552"/>
          <a:stretch/>
        </p:blipFill>
        <p:spPr bwMode="auto">
          <a:xfrm>
            <a:off x="4274460" y="1114646"/>
            <a:ext cx="3477345" cy="97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734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0977706-F2C8-4A25-9CF1-51BCC8511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047" y="209671"/>
            <a:ext cx="6600164" cy="6275696"/>
          </a:xfrm>
          <a:prstGeom prst="rect">
            <a:avLst/>
          </a:prstGeom>
        </p:spPr>
      </p:pic>
      <p:sp>
        <p:nvSpPr>
          <p:cNvPr id="2" name="CuadroTexto 1">
            <a:extLst>
              <a:ext uri="{FF2B5EF4-FFF2-40B4-BE49-F238E27FC236}">
                <a16:creationId xmlns:a16="http://schemas.microsoft.com/office/drawing/2014/main" id="{75B180BA-4597-2F61-83EE-D520B2341C66}"/>
              </a:ext>
            </a:extLst>
          </p:cNvPr>
          <p:cNvSpPr txBox="1"/>
          <p:nvPr/>
        </p:nvSpPr>
        <p:spPr>
          <a:xfrm>
            <a:off x="534154" y="597529"/>
            <a:ext cx="3811509" cy="5632311"/>
          </a:xfrm>
          <a:prstGeom prst="rect">
            <a:avLst/>
          </a:prstGeom>
          <a:noFill/>
        </p:spPr>
        <p:txBody>
          <a:bodyPr wrap="square" rtlCol="0">
            <a:spAutoFit/>
          </a:bodyPr>
          <a:lstStyle/>
          <a:p>
            <a:pPr algn="ctr"/>
            <a:r>
              <a:rPr lang="en-GB" sz="3600" dirty="0"/>
              <a:t>Desactivamos por el momento el Firewall, para los fines didacticos, para hacer las pruebas y no nos bloquee la aplicación y la conexion a la base de datos.</a:t>
            </a:r>
            <a:endParaRPr lang="en-US" sz="3600" dirty="0"/>
          </a:p>
        </p:txBody>
      </p:sp>
    </p:spTree>
    <p:extLst>
      <p:ext uri="{BB962C8B-B14F-4D97-AF65-F5344CB8AC3E}">
        <p14:creationId xmlns:p14="http://schemas.microsoft.com/office/powerpoint/2010/main" val="598342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50768E3-4818-6FBE-FB46-E79CA5131697}"/>
              </a:ext>
            </a:extLst>
          </p:cNvPr>
          <p:cNvSpPr txBox="1"/>
          <p:nvPr/>
        </p:nvSpPr>
        <p:spPr>
          <a:xfrm>
            <a:off x="1714224" y="1785521"/>
            <a:ext cx="9001124" cy="461665"/>
          </a:xfrm>
          <a:prstGeom prst="rect">
            <a:avLst/>
          </a:prstGeom>
          <a:noFill/>
        </p:spPr>
        <p:txBody>
          <a:bodyPr wrap="square">
            <a:spAutoFit/>
          </a:bodyPr>
          <a:lstStyle/>
          <a:p>
            <a:pPr algn="ctr"/>
            <a:r>
              <a:rPr lang="es-DO" sz="2400" b="1" dirty="0">
                <a:highlight>
                  <a:srgbClr val="FFFF00"/>
                </a:highlight>
              </a:rPr>
              <a:t>https://www.microsoft.com/en-us/sql-server/sql-server-downloads</a:t>
            </a:r>
          </a:p>
        </p:txBody>
      </p:sp>
      <p:pic>
        <p:nvPicPr>
          <p:cNvPr id="5" name="Imagen 4">
            <a:extLst>
              <a:ext uri="{FF2B5EF4-FFF2-40B4-BE49-F238E27FC236}">
                <a16:creationId xmlns:a16="http://schemas.microsoft.com/office/drawing/2014/main" id="{AEE3FF5A-2B95-79B0-906E-3D746BEB7869}"/>
              </a:ext>
            </a:extLst>
          </p:cNvPr>
          <p:cNvPicPr>
            <a:picLocks noChangeAspect="1"/>
          </p:cNvPicPr>
          <p:nvPr/>
        </p:nvPicPr>
        <p:blipFill>
          <a:blip r:embed="rId2"/>
          <a:stretch>
            <a:fillRect/>
          </a:stretch>
        </p:blipFill>
        <p:spPr>
          <a:xfrm>
            <a:off x="476089" y="2561095"/>
            <a:ext cx="10991850" cy="3657600"/>
          </a:xfrm>
          <a:prstGeom prst="rect">
            <a:avLst/>
          </a:prstGeom>
        </p:spPr>
      </p:pic>
      <p:sp>
        <p:nvSpPr>
          <p:cNvPr id="6" name="CuadroTexto 5">
            <a:extLst>
              <a:ext uri="{FF2B5EF4-FFF2-40B4-BE49-F238E27FC236}">
                <a16:creationId xmlns:a16="http://schemas.microsoft.com/office/drawing/2014/main" id="{78CD0956-025E-5645-782E-E60A6BC568C9}"/>
              </a:ext>
            </a:extLst>
          </p:cNvPr>
          <p:cNvSpPr txBox="1"/>
          <p:nvPr/>
        </p:nvSpPr>
        <p:spPr>
          <a:xfrm>
            <a:off x="476089" y="294468"/>
            <a:ext cx="11163138" cy="1015663"/>
          </a:xfrm>
          <a:prstGeom prst="rect">
            <a:avLst/>
          </a:prstGeom>
          <a:noFill/>
        </p:spPr>
        <p:txBody>
          <a:bodyPr wrap="square" rtlCol="0">
            <a:spAutoFit/>
          </a:bodyPr>
          <a:lstStyle/>
          <a:p>
            <a:pPr algn="just"/>
            <a:r>
              <a:rPr lang="es-DO" sz="2000" b="1" dirty="0"/>
              <a:t>Lo primero que necesitas en descargar e instalar el </a:t>
            </a:r>
            <a:r>
              <a:rPr lang="es-DO" sz="2000" b="1" dirty="0">
                <a:highlight>
                  <a:srgbClr val="00FF00"/>
                </a:highlight>
              </a:rPr>
              <a:t>SQL Server Express</a:t>
            </a:r>
            <a:r>
              <a:rPr lang="es-DO" sz="2000" b="1" dirty="0"/>
              <a:t>, en cualquiera de estas versiones, te recomiendo que lo hagas con la  version developer, que si más adelante tienes otros proyectos o decides trabajar con esto, pues aquí lo tendrías instalado. </a:t>
            </a:r>
          </a:p>
        </p:txBody>
      </p:sp>
    </p:spTree>
    <p:extLst>
      <p:ext uri="{BB962C8B-B14F-4D97-AF65-F5344CB8AC3E}">
        <p14:creationId xmlns:p14="http://schemas.microsoft.com/office/powerpoint/2010/main" val="3219148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C222C1B-8909-FE54-9B97-C82306892A86}"/>
              </a:ext>
            </a:extLst>
          </p:cNvPr>
          <p:cNvSpPr txBox="1"/>
          <p:nvPr/>
        </p:nvSpPr>
        <p:spPr>
          <a:xfrm>
            <a:off x="492071" y="1358401"/>
            <a:ext cx="11364132" cy="369332"/>
          </a:xfrm>
          <a:prstGeom prst="rect">
            <a:avLst/>
          </a:prstGeom>
          <a:noFill/>
        </p:spPr>
        <p:txBody>
          <a:bodyPr wrap="square">
            <a:spAutoFit/>
          </a:bodyPr>
          <a:lstStyle/>
          <a:p>
            <a:pPr algn="ctr"/>
            <a:r>
              <a:rPr lang="es-DO" b="1" dirty="0">
                <a:highlight>
                  <a:srgbClr val="FFFF00"/>
                </a:highlight>
              </a:rPr>
              <a:t>https://learn.microsoft.com/en-us/sql/ssms/download-sql-server-management-studio-ssms?view=sql-server-ver16</a:t>
            </a:r>
          </a:p>
        </p:txBody>
      </p:sp>
      <p:pic>
        <p:nvPicPr>
          <p:cNvPr id="5" name="Imagen 4">
            <a:extLst>
              <a:ext uri="{FF2B5EF4-FFF2-40B4-BE49-F238E27FC236}">
                <a16:creationId xmlns:a16="http://schemas.microsoft.com/office/drawing/2014/main" id="{86BD9DA8-7B5A-7166-D675-B7F9BBD3FC46}"/>
              </a:ext>
            </a:extLst>
          </p:cNvPr>
          <p:cNvPicPr>
            <a:picLocks noChangeAspect="1"/>
          </p:cNvPicPr>
          <p:nvPr/>
        </p:nvPicPr>
        <p:blipFill>
          <a:blip r:embed="rId2"/>
          <a:stretch>
            <a:fillRect/>
          </a:stretch>
        </p:blipFill>
        <p:spPr>
          <a:xfrm>
            <a:off x="2815222" y="1859798"/>
            <a:ext cx="7899998" cy="4796725"/>
          </a:xfrm>
          <a:prstGeom prst="rect">
            <a:avLst/>
          </a:prstGeom>
        </p:spPr>
      </p:pic>
      <p:sp>
        <p:nvSpPr>
          <p:cNvPr id="6" name="CuadroTexto 5">
            <a:extLst>
              <a:ext uri="{FF2B5EF4-FFF2-40B4-BE49-F238E27FC236}">
                <a16:creationId xmlns:a16="http://schemas.microsoft.com/office/drawing/2014/main" id="{FAD6DBA5-E995-4FD4-4A72-0885ADC71CE8}"/>
              </a:ext>
            </a:extLst>
          </p:cNvPr>
          <p:cNvSpPr txBox="1"/>
          <p:nvPr/>
        </p:nvSpPr>
        <p:spPr>
          <a:xfrm>
            <a:off x="356461" y="170481"/>
            <a:ext cx="11364132" cy="830997"/>
          </a:xfrm>
          <a:prstGeom prst="rect">
            <a:avLst/>
          </a:prstGeom>
          <a:noFill/>
        </p:spPr>
        <p:txBody>
          <a:bodyPr wrap="square" rtlCol="0">
            <a:spAutoFit/>
          </a:bodyPr>
          <a:lstStyle/>
          <a:p>
            <a:pPr algn="just"/>
            <a:r>
              <a:rPr lang="es-DO" sz="2400" b="1" dirty="0"/>
              <a:t>Para poder administrar la base de datos de forma gráfica tendrás que instalar el administrador de base de datos de SQL Server, el cual es el </a:t>
            </a:r>
            <a:r>
              <a:rPr lang="es-DO" sz="2400" b="1" dirty="0">
                <a:highlight>
                  <a:srgbClr val="00FF00"/>
                </a:highlight>
              </a:rPr>
              <a:t>SQL Management Studio.</a:t>
            </a:r>
          </a:p>
        </p:txBody>
      </p:sp>
    </p:spTree>
    <p:extLst>
      <p:ext uri="{BB962C8B-B14F-4D97-AF65-F5344CB8AC3E}">
        <p14:creationId xmlns:p14="http://schemas.microsoft.com/office/powerpoint/2010/main" val="876146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A96130C-E020-D09D-29AC-37815C6A0C72}"/>
              </a:ext>
            </a:extLst>
          </p:cNvPr>
          <p:cNvSpPr txBox="1"/>
          <p:nvPr/>
        </p:nvSpPr>
        <p:spPr>
          <a:xfrm>
            <a:off x="0" y="5703804"/>
            <a:ext cx="11623729" cy="400110"/>
          </a:xfrm>
          <a:prstGeom prst="rect">
            <a:avLst/>
          </a:prstGeom>
          <a:noFill/>
        </p:spPr>
        <p:txBody>
          <a:bodyPr wrap="square">
            <a:spAutoFit/>
          </a:bodyPr>
          <a:lstStyle/>
          <a:p>
            <a:pPr algn="ctr"/>
            <a:r>
              <a:rPr lang="es-DO" sz="2000" b="1" dirty="0">
                <a:highlight>
                  <a:srgbClr val="FFFF00"/>
                </a:highlight>
              </a:rPr>
              <a:t>https://www.youtube.com/watch?v=mA1qoWdNCOE&amp;ab_channel=SergioAlejandroCampos-EXCELeINFO</a:t>
            </a:r>
          </a:p>
        </p:txBody>
      </p:sp>
      <p:pic>
        <p:nvPicPr>
          <p:cNvPr id="1026" name="Picture 2" descr="Icono Youtube">
            <a:extLst>
              <a:ext uri="{FF2B5EF4-FFF2-40B4-BE49-F238E27FC236}">
                <a16:creationId xmlns:a16="http://schemas.microsoft.com/office/drawing/2014/main" id="{931CEB55-2E0E-AEFE-E0D7-690D8C59B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2401308"/>
            <a:ext cx="2055383" cy="2055383"/>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8C1CE15B-8AB3-511E-4D07-84DACE8DA9B7}"/>
              </a:ext>
            </a:extLst>
          </p:cNvPr>
          <p:cNvSpPr txBox="1"/>
          <p:nvPr/>
        </p:nvSpPr>
        <p:spPr>
          <a:xfrm>
            <a:off x="284135" y="396136"/>
            <a:ext cx="11623729" cy="1200329"/>
          </a:xfrm>
          <a:prstGeom prst="rect">
            <a:avLst/>
          </a:prstGeom>
          <a:noFill/>
        </p:spPr>
        <p:txBody>
          <a:bodyPr wrap="square">
            <a:spAutoFit/>
          </a:bodyPr>
          <a:lstStyle/>
          <a:p>
            <a:pPr algn="just"/>
            <a:r>
              <a:rPr lang="es-ES" sz="3600" b="1" i="0" dirty="0">
                <a:effectLst/>
                <a:latin typeface="YouTube Sans"/>
              </a:rPr>
              <a:t>Aquí en este video puedes ver Cómo se instala y configuran ambas version de  SQL SERVER paso a paso.</a:t>
            </a:r>
          </a:p>
        </p:txBody>
      </p:sp>
      <p:pic>
        <p:nvPicPr>
          <p:cNvPr id="4" name="Imagen 3">
            <a:extLst>
              <a:ext uri="{FF2B5EF4-FFF2-40B4-BE49-F238E27FC236}">
                <a16:creationId xmlns:a16="http://schemas.microsoft.com/office/drawing/2014/main" id="{3A8CDBA3-3E76-F5D9-00CD-D646D5300293}"/>
              </a:ext>
            </a:extLst>
          </p:cNvPr>
          <p:cNvPicPr>
            <a:picLocks noChangeAspect="1"/>
          </p:cNvPicPr>
          <p:nvPr/>
        </p:nvPicPr>
        <p:blipFill>
          <a:blip r:embed="rId3"/>
          <a:stretch>
            <a:fillRect/>
          </a:stretch>
        </p:blipFill>
        <p:spPr>
          <a:xfrm>
            <a:off x="710720" y="2539658"/>
            <a:ext cx="3670325" cy="2055382"/>
          </a:xfrm>
          <a:prstGeom prst="rect">
            <a:avLst/>
          </a:prstGeom>
        </p:spPr>
      </p:pic>
      <p:sp>
        <p:nvSpPr>
          <p:cNvPr id="6" name="Flecha: hacia abajo 5">
            <a:extLst>
              <a:ext uri="{FF2B5EF4-FFF2-40B4-BE49-F238E27FC236}">
                <a16:creationId xmlns:a16="http://schemas.microsoft.com/office/drawing/2014/main" id="{F4069F5A-B7EE-4160-8417-3744AD0E14B8}"/>
              </a:ext>
            </a:extLst>
          </p:cNvPr>
          <p:cNvSpPr/>
          <p:nvPr/>
        </p:nvSpPr>
        <p:spPr>
          <a:xfrm>
            <a:off x="6802292" y="4712425"/>
            <a:ext cx="642796" cy="729392"/>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echa: a la derecha 6">
            <a:extLst>
              <a:ext uri="{FF2B5EF4-FFF2-40B4-BE49-F238E27FC236}">
                <a16:creationId xmlns:a16="http://schemas.microsoft.com/office/drawing/2014/main" id="{0DCDDD7A-F031-4B5D-9A8C-FDB53D0589AD}"/>
              </a:ext>
            </a:extLst>
          </p:cNvPr>
          <p:cNvSpPr/>
          <p:nvPr/>
        </p:nvSpPr>
        <p:spPr>
          <a:xfrm>
            <a:off x="4626321" y="3105339"/>
            <a:ext cx="869132" cy="86913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4239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B5F10F3-8A6D-BC68-592F-9C73C2979082}"/>
              </a:ext>
            </a:extLst>
          </p:cNvPr>
          <p:cNvSpPr txBox="1"/>
          <p:nvPr/>
        </p:nvSpPr>
        <p:spPr>
          <a:xfrm>
            <a:off x="409575" y="956310"/>
            <a:ext cx="7338190" cy="5632311"/>
          </a:xfrm>
          <a:prstGeom prst="rect">
            <a:avLst/>
          </a:prstGeom>
          <a:noFill/>
        </p:spPr>
        <p:txBody>
          <a:bodyPr wrap="square">
            <a:spAutoFit/>
          </a:bodyPr>
          <a:lstStyle/>
          <a:p>
            <a:pPr marL="342900" indent="-342900" algn="just">
              <a:buFont typeface="+mj-lt"/>
              <a:buAutoNum type="arabicParenR"/>
            </a:pPr>
            <a:r>
              <a:rPr lang="es-ES" b="1" i="0" dirty="0">
                <a:effectLst/>
                <a:latin typeface="Söhne"/>
              </a:rPr>
              <a:t>Abre el Administrador de servicios:</a:t>
            </a:r>
            <a:r>
              <a:rPr lang="es-ES" b="0" i="0" dirty="0">
                <a:effectLst/>
                <a:latin typeface="Söhne"/>
              </a:rPr>
              <a:t> Puedes buscar "services.msc" en el menú Inicio o en la barra de búsqueda de Windows y abrir el "Administrador de servicios".</a:t>
            </a:r>
          </a:p>
          <a:p>
            <a:pPr marL="342900" indent="-342900" algn="just">
              <a:buFont typeface="+mj-lt"/>
              <a:buAutoNum type="arabicParenR"/>
            </a:pPr>
            <a:r>
              <a:rPr lang="es-ES" b="1" i="0" dirty="0">
                <a:effectLst/>
                <a:latin typeface="Söhne"/>
              </a:rPr>
              <a:t>Encuentra el servicio de SQL Server:</a:t>
            </a:r>
            <a:r>
              <a:rPr lang="es-ES" b="0" i="0" dirty="0">
                <a:effectLst/>
                <a:latin typeface="Söhne"/>
              </a:rPr>
              <a:t> En la lista de servicios, busca los servicios relacionados con SQL Server. Por lo general, verás servicios con nombres como "SQL Server (Nombre de la instancia)".</a:t>
            </a:r>
          </a:p>
          <a:p>
            <a:pPr marL="342900" indent="-342900" algn="just">
              <a:buFont typeface="+mj-lt"/>
              <a:buAutoNum type="arabicParenR"/>
            </a:pPr>
            <a:r>
              <a:rPr lang="es-ES" b="1" i="0" dirty="0">
                <a:effectLst/>
                <a:latin typeface="Söhne"/>
              </a:rPr>
              <a:t>Reinicia el servicio de SQL Server:</a:t>
            </a:r>
            <a:r>
              <a:rPr lang="es-ES" b="0" i="0" dirty="0">
                <a:effectLst/>
                <a:latin typeface="Söhne"/>
              </a:rPr>
              <a:t> Haz clic derecho en el servicio de SQL Server que deseas configurar y selecciona "Reiniciar". Esto reiniciará el servicio y aplicará cualquier cambio en la configuración.</a:t>
            </a:r>
          </a:p>
          <a:p>
            <a:pPr marL="342900" indent="-342900" algn="just">
              <a:buFont typeface="+mj-lt"/>
              <a:buAutoNum type="arabicParenR"/>
            </a:pPr>
            <a:r>
              <a:rPr lang="es-ES" b="1" i="0" dirty="0">
                <a:effectLst/>
                <a:latin typeface="Söhne"/>
              </a:rPr>
              <a:t>Configura el Firewall:</a:t>
            </a:r>
            <a:r>
              <a:rPr lang="es-ES" b="0" i="0" dirty="0">
                <a:effectLst/>
                <a:latin typeface="Söhne"/>
              </a:rPr>
              <a:t> Además de reiniciar el servicio, asegúrate de configurar el firewall para permitir conexiones entrantes en el puerto utilizado por SQL Server (generalmente el puerto 1433). Puedes crear una regla de entrada en el Firewall de Windows para permitir el tráfico en ese puerto.</a:t>
            </a:r>
          </a:p>
          <a:p>
            <a:pPr algn="just"/>
            <a:r>
              <a:rPr lang="es-ES" b="0" i="0" dirty="0">
                <a:effectLst/>
                <a:latin typeface="Söhne"/>
              </a:rPr>
              <a:t>Ten en cuenta que estos pasos pueden variar dependiendo de la versión de SQL Server que estés utilizando y de la configuración específica de tu entorno. Si sigues teniendo problemas para habilitar conexiones remotas, te recomiendo consultar la documentación de SQL Server específica para tu versión o buscar ayuda en foros de soporte técnico relacionados con SQL Server.</a:t>
            </a:r>
          </a:p>
        </p:txBody>
      </p:sp>
      <p:pic>
        <p:nvPicPr>
          <p:cNvPr id="1026" name="Picture 2" descr="1433 SQL Server Not Listening Error: How to solve?">
            <a:extLst>
              <a:ext uri="{FF2B5EF4-FFF2-40B4-BE49-F238E27FC236}">
                <a16:creationId xmlns:a16="http://schemas.microsoft.com/office/drawing/2014/main" id="{A2CF1F7C-8319-836A-E1BC-FC5503F0E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2540" y="2587227"/>
            <a:ext cx="3929885" cy="2843212"/>
          </a:xfrm>
          <a:prstGeom prst="rect">
            <a:avLst/>
          </a:prstGeom>
          <a:noFill/>
          <a:extLst>
            <a:ext uri="{909E8E84-426E-40DD-AFC4-6F175D3DCCD1}">
              <a14:hiddenFill xmlns:a14="http://schemas.microsoft.com/office/drawing/2010/main">
                <a:solidFill>
                  <a:srgbClr val="FFFFFF"/>
                </a:solidFill>
              </a14:hiddenFill>
            </a:ext>
          </a:extLst>
        </p:spPr>
      </p:pic>
      <p:pic>
        <p:nvPicPr>
          <p:cNvPr id="5" name="Gráfico 4" descr="Insignia de cruz con relleno sólido">
            <a:extLst>
              <a:ext uri="{FF2B5EF4-FFF2-40B4-BE49-F238E27FC236}">
                <a16:creationId xmlns:a16="http://schemas.microsoft.com/office/drawing/2014/main" id="{AB89DA98-3D5C-66E2-0F7C-03FEC6E7CD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3024" y="776287"/>
            <a:ext cx="1838325" cy="1838325"/>
          </a:xfrm>
          <a:prstGeom prst="rect">
            <a:avLst/>
          </a:prstGeom>
        </p:spPr>
      </p:pic>
      <p:sp>
        <p:nvSpPr>
          <p:cNvPr id="6" name="CuadroTexto 5">
            <a:extLst>
              <a:ext uri="{FF2B5EF4-FFF2-40B4-BE49-F238E27FC236}">
                <a16:creationId xmlns:a16="http://schemas.microsoft.com/office/drawing/2014/main" id="{D6A256D7-6589-A40D-75C6-4197D6921581}"/>
              </a:ext>
            </a:extLst>
          </p:cNvPr>
          <p:cNvSpPr txBox="1"/>
          <p:nvPr/>
        </p:nvSpPr>
        <p:spPr>
          <a:xfrm>
            <a:off x="409575" y="276225"/>
            <a:ext cx="11372850" cy="369332"/>
          </a:xfrm>
          <a:prstGeom prst="rect">
            <a:avLst/>
          </a:prstGeom>
          <a:noFill/>
        </p:spPr>
        <p:txBody>
          <a:bodyPr wrap="square" rtlCol="0">
            <a:spAutoFit/>
          </a:bodyPr>
          <a:lstStyle/>
          <a:p>
            <a:pPr algn="ctr"/>
            <a:r>
              <a:rPr lang="es-DO" b="1" dirty="0">
                <a:effectLst>
                  <a:outerShdw blurRad="38100" dist="38100" dir="2700000" algn="tl">
                    <a:srgbClr val="000000">
                      <a:alpha val="43137"/>
                    </a:srgbClr>
                  </a:outerShdw>
                </a:effectLst>
              </a:rPr>
              <a:t>SI TE DA ERROR EN LA EJECUCION DEL PROGRAMA CUANDO ESTE LISTO CON EL CODIGO C#. SIGUE ESTOS.</a:t>
            </a:r>
          </a:p>
        </p:txBody>
      </p:sp>
    </p:spTree>
    <p:extLst>
      <p:ext uri="{BB962C8B-B14F-4D97-AF65-F5344CB8AC3E}">
        <p14:creationId xmlns:p14="http://schemas.microsoft.com/office/powerpoint/2010/main" val="1403205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E4B220A-EFB2-9A14-84E0-B49DD29BA83D}"/>
              </a:ext>
            </a:extLst>
          </p:cNvPr>
          <p:cNvPicPr>
            <a:picLocks noChangeAspect="1"/>
          </p:cNvPicPr>
          <p:nvPr/>
        </p:nvPicPr>
        <p:blipFill>
          <a:blip r:embed="rId2"/>
          <a:stretch>
            <a:fillRect/>
          </a:stretch>
        </p:blipFill>
        <p:spPr>
          <a:xfrm>
            <a:off x="838200" y="1139825"/>
            <a:ext cx="10515600" cy="5391150"/>
          </a:xfrm>
          <a:prstGeom prst="rect">
            <a:avLst/>
          </a:prstGeom>
        </p:spPr>
      </p:pic>
      <p:sp>
        <p:nvSpPr>
          <p:cNvPr id="6" name="CuadroTexto 5">
            <a:extLst>
              <a:ext uri="{FF2B5EF4-FFF2-40B4-BE49-F238E27FC236}">
                <a16:creationId xmlns:a16="http://schemas.microsoft.com/office/drawing/2014/main" id="{7467E417-C872-2E5A-3676-2DD3F11A257E}"/>
              </a:ext>
            </a:extLst>
          </p:cNvPr>
          <p:cNvSpPr txBox="1"/>
          <p:nvPr/>
        </p:nvSpPr>
        <p:spPr>
          <a:xfrm>
            <a:off x="667657" y="261257"/>
            <a:ext cx="10958286" cy="646331"/>
          </a:xfrm>
          <a:prstGeom prst="rect">
            <a:avLst/>
          </a:prstGeom>
          <a:noFill/>
        </p:spPr>
        <p:txBody>
          <a:bodyPr wrap="square" rtlCol="0">
            <a:spAutoFit/>
          </a:bodyPr>
          <a:lstStyle/>
          <a:p>
            <a:r>
              <a:rPr lang="es-DO" dirty="0"/>
              <a:t>Como mencione anteriormente, muchas veces necesitamos reiniciar el servicio de SQL Server, ya que a veces se para según las acciones que hemos realizado.</a:t>
            </a:r>
          </a:p>
        </p:txBody>
      </p:sp>
    </p:spTree>
    <p:extLst>
      <p:ext uri="{BB962C8B-B14F-4D97-AF65-F5344CB8AC3E}">
        <p14:creationId xmlns:p14="http://schemas.microsoft.com/office/powerpoint/2010/main" val="1150225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044CF-9C8E-D5F7-563A-548BD3F152B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9E08B68-0ED2-E83A-5393-7447E743830C}"/>
              </a:ext>
            </a:extLst>
          </p:cNvPr>
          <p:cNvSpPr txBox="1"/>
          <p:nvPr/>
        </p:nvSpPr>
        <p:spPr>
          <a:xfrm>
            <a:off x="142874" y="115134"/>
            <a:ext cx="11763375" cy="5693866"/>
          </a:xfrm>
          <a:prstGeom prst="rect">
            <a:avLst/>
          </a:prstGeom>
          <a:noFill/>
        </p:spPr>
        <p:txBody>
          <a:bodyPr wrap="square">
            <a:spAutoFit/>
          </a:bodyPr>
          <a:lstStyle/>
          <a:p>
            <a:pPr algn="just"/>
            <a:r>
              <a:rPr lang="es-ES" sz="1400" b="1" dirty="0"/>
              <a:t>Los roles en SQL Server son conjuntos predefinidos de permisos que permiten agrupar usuarios con funciones y responsabilidades específicas. Aquí están algunos de los roles más comunes y su propósito:</a:t>
            </a:r>
          </a:p>
          <a:p>
            <a:pPr algn="just"/>
            <a:endParaRPr lang="es-ES" sz="1400" dirty="0"/>
          </a:p>
          <a:p>
            <a:pPr marL="342900" indent="-342900" algn="just">
              <a:buFont typeface="+mj-lt"/>
              <a:buAutoNum type="arabicParenR"/>
            </a:pPr>
            <a:r>
              <a:rPr lang="es-ES" sz="1400" b="1" dirty="0">
                <a:highlight>
                  <a:srgbClr val="FFFF00"/>
                </a:highlight>
              </a:rPr>
              <a:t>db_owner: </a:t>
            </a:r>
            <a:r>
              <a:rPr lang="es-ES" sz="1400" dirty="0"/>
              <a:t>Este rol tiene control total sobre una base de datos específica. Puede realizar todas las operaciones administrativas y de configuración dentro de esa base de datos.</a:t>
            </a:r>
          </a:p>
          <a:p>
            <a:pPr marL="342900" indent="-342900" algn="just">
              <a:buFont typeface="+mj-lt"/>
              <a:buAutoNum type="arabicParenR"/>
            </a:pPr>
            <a:endParaRPr lang="es-ES" sz="1400" dirty="0"/>
          </a:p>
          <a:p>
            <a:pPr marL="342900" indent="-342900" algn="just">
              <a:buFont typeface="+mj-lt"/>
              <a:buAutoNum type="arabicParenR"/>
            </a:pPr>
            <a:r>
              <a:rPr lang="es-ES" sz="1400" b="1" dirty="0">
                <a:highlight>
                  <a:srgbClr val="FFFF00"/>
                </a:highlight>
              </a:rPr>
              <a:t>db_datareader: </a:t>
            </a:r>
            <a:r>
              <a:rPr lang="es-ES" sz="1400" dirty="0"/>
              <a:t>Los usuarios en este rol tienen permiso para leer todos los datos dentro de una base de datos, pero no pueden realizar modificaciones.</a:t>
            </a:r>
          </a:p>
          <a:p>
            <a:pPr marL="342900" indent="-342900" algn="just">
              <a:buFont typeface="+mj-lt"/>
              <a:buAutoNum type="arabicParenR"/>
            </a:pPr>
            <a:endParaRPr lang="es-ES" sz="1400" dirty="0"/>
          </a:p>
          <a:p>
            <a:pPr marL="342900" indent="-342900" algn="just">
              <a:buFont typeface="+mj-lt"/>
              <a:buAutoNum type="arabicParenR"/>
            </a:pPr>
            <a:r>
              <a:rPr lang="es-ES" sz="1400" b="1" dirty="0">
                <a:highlight>
                  <a:srgbClr val="FFFF00"/>
                </a:highlight>
              </a:rPr>
              <a:t>db_datawriter: </a:t>
            </a:r>
            <a:r>
              <a:rPr lang="es-ES" sz="1400" dirty="0"/>
              <a:t>Los usuarios en este rol tienen permiso para realizar cambios en los datos dentro de una base de datos, pero no pueden realizar operaciones de esquema.</a:t>
            </a:r>
          </a:p>
          <a:p>
            <a:pPr marL="342900" indent="-342900" algn="just">
              <a:buFont typeface="+mj-lt"/>
              <a:buAutoNum type="arabicParenR"/>
            </a:pPr>
            <a:endParaRPr lang="es-ES" sz="1400" dirty="0"/>
          </a:p>
          <a:p>
            <a:pPr marL="342900" indent="-342900" algn="just">
              <a:buFont typeface="+mj-lt"/>
              <a:buAutoNum type="arabicParenR"/>
            </a:pPr>
            <a:r>
              <a:rPr lang="es-ES" sz="1400" b="1" dirty="0">
                <a:highlight>
                  <a:srgbClr val="FFFF00"/>
                </a:highlight>
              </a:rPr>
              <a:t>db_executor: </a:t>
            </a:r>
            <a:r>
              <a:rPr lang="es-ES" sz="1400" dirty="0"/>
              <a:t>Permite a los usuarios ejecutar procedimientos almacenados y funciones dentro de una base de datos sin necesidad de concederles permisos adicionales.</a:t>
            </a:r>
          </a:p>
          <a:p>
            <a:pPr marL="342900" indent="-342900" algn="just">
              <a:buFont typeface="+mj-lt"/>
              <a:buAutoNum type="arabicParenR"/>
            </a:pPr>
            <a:endParaRPr lang="es-ES" sz="1400" dirty="0"/>
          </a:p>
          <a:p>
            <a:pPr marL="342900" indent="-342900" algn="just">
              <a:buFont typeface="+mj-lt"/>
              <a:buAutoNum type="arabicParenR"/>
            </a:pPr>
            <a:r>
              <a:rPr lang="es-ES" sz="1400" b="1" dirty="0">
                <a:highlight>
                  <a:srgbClr val="FFFF00"/>
                </a:highlight>
              </a:rPr>
              <a:t>db_securityadmin: </a:t>
            </a:r>
            <a:r>
              <a:rPr lang="es-ES" sz="1400" dirty="0"/>
              <a:t>Este rol permite a los usuarios administrar los permisos de seguridad dentro de una base de datos, como agregar o quitar roles y permisos.</a:t>
            </a:r>
          </a:p>
          <a:p>
            <a:pPr marL="342900" indent="-342900" algn="just">
              <a:buFont typeface="+mj-lt"/>
              <a:buAutoNum type="arabicParenR"/>
            </a:pPr>
            <a:endParaRPr lang="es-ES" sz="1400" dirty="0"/>
          </a:p>
          <a:p>
            <a:pPr marL="342900" indent="-342900" algn="just">
              <a:buFont typeface="+mj-lt"/>
              <a:buAutoNum type="arabicParenR"/>
            </a:pPr>
            <a:r>
              <a:rPr lang="es-ES" sz="1400" b="1" dirty="0">
                <a:highlight>
                  <a:srgbClr val="FFFF00"/>
                </a:highlight>
              </a:rPr>
              <a:t>db_accessadmin: </a:t>
            </a:r>
            <a:r>
              <a:rPr lang="es-ES" sz="1400" dirty="0"/>
              <a:t>Permite a los usuarios administrar el acceso de usuario a la base de datos, como agregar o quitar usuarios.</a:t>
            </a:r>
          </a:p>
          <a:p>
            <a:pPr marL="342900" indent="-342900" algn="just">
              <a:buFont typeface="+mj-lt"/>
              <a:buAutoNum type="arabicParenR"/>
            </a:pPr>
            <a:endParaRPr lang="es-ES" sz="1400" dirty="0"/>
          </a:p>
          <a:p>
            <a:pPr marL="342900" indent="-342900" algn="just">
              <a:buFont typeface="+mj-lt"/>
              <a:buAutoNum type="arabicParenR"/>
            </a:pPr>
            <a:r>
              <a:rPr lang="es-ES" sz="1400" b="1" dirty="0">
                <a:highlight>
                  <a:srgbClr val="FFFF00"/>
                </a:highlight>
              </a:rPr>
              <a:t>serveradmin: </a:t>
            </a:r>
            <a:r>
              <a:rPr lang="es-ES" sz="1400" dirty="0"/>
              <a:t>Este rol tiene control total sobre la instancia de SQL Server. Puede realizar todas las operaciones administrativas a nivel de servidor.</a:t>
            </a:r>
          </a:p>
          <a:p>
            <a:pPr marL="342900" indent="-342900" algn="just">
              <a:buFont typeface="+mj-lt"/>
              <a:buAutoNum type="arabicParenR"/>
            </a:pPr>
            <a:endParaRPr lang="es-ES" sz="1400" dirty="0"/>
          </a:p>
          <a:p>
            <a:pPr marL="342900" indent="-342900" algn="just">
              <a:buFont typeface="+mj-lt"/>
              <a:buAutoNum type="arabicParenR"/>
            </a:pPr>
            <a:r>
              <a:rPr lang="es-ES" sz="1400" b="1" dirty="0">
                <a:highlight>
                  <a:srgbClr val="FFFF00"/>
                </a:highlight>
              </a:rPr>
              <a:t>sysadmin: </a:t>
            </a:r>
            <a:r>
              <a:rPr lang="es-ES" sz="1400" dirty="0"/>
              <a:t>El rol de sysadmin es el más alto nivel de permisos en SQL Server. Los usuarios en este rol tienen control total sobre la instancia de SQL Server y todas sus bases de datos. Tienen permisos de administración absolutos y pueden realizar cualquier acción.</a:t>
            </a:r>
          </a:p>
          <a:p>
            <a:pPr marL="342900" indent="-342900" algn="just">
              <a:buFont typeface="+mj-lt"/>
              <a:buAutoNum type="arabicParenR"/>
            </a:pPr>
            <a:endParaRPr lang="es-ES" sz="1400" dirty="0"/>
          </a:p>
          <a:p>
            <a:pPr algn="just"/>
            <a:r>
              <a:rPr lang="es-ES" sz="1400" dirty="0"/>
              <a:t>Estos roles existen para facilitar la administración de la seguridad y los permisos en SQL Server, permitiendo a los administradores asignar fácilmente derechos y responsabilidades a los usuarios según sea necesario para sus funciones en la base de datos.</a:t>
            </a:r>
            <a:endParaRPr lang="en-US" sz="1400" dirty="0"/>
          </a:p>
        </p:txBody>
      </p:sp>
      <p:sp>
        <p:nvSpPr>
          <p:cNvPr id="6" name="CuadroTexto 5">
            <a:extLst>
              <a:ext uri="{FF2B5EF4-FFF2-40B4-BE49-F238E27FC236}">
                <a16:creationId xmlns:a16="http://schemas.microsoft.com/office/drawing/2014/main" id="{A8B4D7A5-182B-296C-5BB2-FFF1214CC544}"/>
              </a:ext>
            </a:extLst>
          </p:cNvPr>
          <p:cNvSpPr txBox="1"/>
          <p:nvPr/>
        </p:nvSpPr>
        <p:spPr>
          <a:xfrm>
            <a:off x="357185" y="6069329"/>
            <a:ext cx="11763375" cy="646331"/>
          </a:xfrm>
          <a:prstGeom prst="rect">
            <a:avLst/>
          </a:prstGeom>
          <a:noFill/>
        </p:spPr>
        <p:txBody>
          <a:bodyPr wrap="square">
            <a:spAutoFit/>
          </a:bodyPr>
          <a:lstStyle/>
          <a:p>
            <a:r>
              <a:rPr lang="en-US" dirty="0">
                <a:solidFill>
                  <a:srgbClr val="0070C0"/>
                </a:solidFill>
              </a:rPr>
              <a:t>https://learn.microsoft.com/es-es/sql/relational-databases/security/authentication-access/database-level-roles?view=sql-server-ver16</a:t>
            </a:r>
          </a:p>
        </p:txBody>
      </p:sp>
    </p:spTree>
    <p:extLst>
      <p:ext uri="{BB962C8B-B14F-4D97-AF65-F5344CB8AC3E}">
        <p14:creationId xmlns:p14="http://schemas.microsoft.com/office/powerpoint/2010/main" val="3625775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D64A18F-21DB-1D09-BFFC-1AEB6C97FEE5}"/>
              </a:ext>
            </a:extLst>
          </p:cNvPr>
          <p:cNvSpPr txBox="1"/>
          <p:nvPr/>
        </p:nvSpPr>
        <p:spPr>
          <a:xfrm>
            <a:off x="266700" y="208062"/>
            <a:ext cx="10077450" cy="461665"/>
          </a:xfrm>
          <a:prstGeom prst="rect">
            <a:avLst/>
          </a:prstGeom>
          <a:noFill/>
        </p:spPr>
        <p:txBody>
          <a:bodyPr wrap="square">
            <a:spAutoFit/>
          </a:bodyPr>
          <a:lstStyle/>
          <a:p>
            <a:r>
              <a:rPr lang="es-ES" sz="2400" b="1" i="0" dirty="0">
                <a:solidFill>
                  <a:schemeClr val="tx1"/>
                </a:solidFill>
                <a:effectLst/>
                <a:latin typeface="Times New Roman" panose="02020603050405020304" pitchFamily="18" charset="0"/>
                <a:cs typeface="Times New Roman" panose="02020603050405020304" pitchFamily="18" charset="0"/>
              </a:rPr>
              <a:t>Para crear un usuario en SQL Server y asignarle roles, sigue estos pasos:</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B5E3EAD5-D6BE-44C1-B0EB-9C3903828063}"/>
              </a:ext>
            </a:extLst>
          </p:cNvPr>
          <p:cNvSpPr txBox="1"/>
          <p:nvPr/>
        </p:nvSpPr>
        <p:spPr>
          <a:xfrm>
            <a:off x="452437" y="1185297"/>
            <a:ext cx="11287125" cy="3170099"/>
          </a:xfrm>
          <a:prstGeom prst="rect">
            <a:avLst/>
          </a:prstGeom>
          <a:noFill/>
        </p:spPr>
        <p:txBody>
          <a:bodyPr wrap="square">
            <a:spAutoFit/>
          </a:bodyPr>
          <a:lstStyle/>
          <a:p>
            <a:pPr marL="342900" indent="-342900" algn="just">
              <a:buFont typeface="+mj-lt"/>
              <a:buAutoNum type="arabicParenR"/>
            </a:pPr>
            <a:r>
              <a:rPr lang="es-ES" sz="2000" dirty="0">
                <a:solidFill>
                  <a:schemeClr val="tx1"/>
                </a:solidFill>
              </a:rPr>
              <a:t>Inicio de sesión en SQL Server Management Studio (SSMS): Abre SSMS y conéctate al servidor de SQL Server donde deseas crear el usuario.</a:t>
            </a:r>
          </a:p>
          <a:p>
            <a:pPr marL="342900" indent="-342900" algn="just">
              <a:buFont typeface="+mj-lt"/>
              <a:buAutoNum type="arabicParenR"/>
            </a:pPr>
            <a:endParaRPr lang="es-ES" sz="2000" dirty="0">
              <a:solidFill>
                <a:schemeClr val="tx1"/>
              </a:solidFill>
            </a:endParaRPr>
          </a:p>
          <a:p>
            <a:pPr marL="342900" indent="-342900" algn="just">
              <a:buFont typeface="+mj-lt"/>
              <a:buAutoNum type="arabicParenR"/>
            </a:pPr>
            <a:r>
              <a:rPr lang="es-ES" sz="2000" dirty="0">
                <a:solidFill>
                  <a:schemeClr val="tx1"/>
                </a:solidFill>
              </a:rPr>
              <a:t>Creación de un nuevo inicio de sesión: Haz clic derecho en "Inicios de sesión" dentro del Explorador de objetos y selecciona "Nuevo inicio de sesión...". (</a:t>
            </a:r>
            <a:r>
              <a:rPr lang="es-ES" sz="2000" b="1" dirty="0">
                <a:solidFill>
                  <a:schemeClr val="tx1"/>
                </a:solidFill>
                <a:highlight>
                  <a:srgbClr val="FFFF00"/>
                </a:highlight>
              </a:rPr>
              <a:t>login</a:t>
            </a:r>
            <a:r>
              <a:rPr lang="es-ES" sz="2000" dirty="0">
                <a:solidFill>
                  <a:schemeClr val="tx1"/>
                </a:solidFill>
              </a:rPr>
              <a:t>)</a:t>
            </a:r>
          </a:p>
          <a:p>
            <a:pPr marL="342900" indent="-342900" algn="just">
              <a:buFont typeface="+mj-lt"/>
              <a:buAutoNum type="arabicParenR"/>
            </a:pPr>
            <a:endParaRPr lang="es-ES" sz="2000" dirty="0">
              <a:solidFill>
                <a:schemeClr val="tx1"/>
              </a:solidFill>
            </a:endParaRPr>
          </a:p>
          <a:p>
            <a:pPr marL="342900" indent="-342900" algn="just">
              <a:buFont typeface="+mj-lt"/>
              <a:buAutoNum type="arabicParenR"/>
            </a:pPr>
            <a:r>
              <a:rPr lang="es-ES" sz="2000" dirty="0">
                <a:solidFill>
                  <a:schemeClr val="tx1"/>
                </a:solidFill>
              </a:rPr>
              <a:t>Configuración del nuevo inicio de sesión: En la ventana emergente, selecciona "Inicio de sesión SQL Server" y proporciona un nombre de inicio de sesión. Luego, elige la autenticación adecuada (por ejemplo, autenticación de SQL Server o Windows) y establece una contraseña si es necesario.</a:t>
            </a:r>
            <a:endParaRPr lang="en-US" sz="2000" dirty="0">
              <a:solidFill>
                <a:schemeClr val="tx1"/>
              </a:solidFill>
            </a:endParaRPr>
          </a:p>
        </p:txBody>
      </p:sp>
    </p:spTree>
    <p:extLst>
      <p:ext uri="{BB962C8B-B14F-4D97-AF65-F5344CB8AC3E}">
        <p14:creationId xmlns:p14="http://schemas.microsoft.com/office/powerpoint/2010/main" val="1080128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78B8-DF8C-B2C1-7EB8-0095072E6711}"/>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2E5EF640-3B6B-903C-4B21-8572FF0F1891}"/>
              </a:ext>
            </a:extLst>
          </p:cNvPr>
          <p:cNvPicPr>
            <a:picLocks noChangeAspect="1"/>
          </p:cNvPicPr>
          <p:nvPr/>
        </p:nvPicPr>
        <p:blipFill>
          <a:blip r:embed="rId2"/>
          <a:stretch>
            <a:fillRect/>
          </a:stretch>
        </p:blipFill>
        <p:spPr>
          <a:xfrm>
            <a:off x="581705" y="152400"/>
            <a:ext cx="2276475" cy="6553200"/>
          </a:xfrm>
          <a:prstGeom prst="rect">
            <a:avLst/>
          </a:prstGeom>
        </p:spPr>
      </p:pic>
      <p:pic>
        <p:nvPicPr>
          <p:cNvPr id="5" name="Imagen 4">
            <a:extLst>
              <a:ext uri="{FF2B5EF4-FFF2-40B4-BE49-F238E27FC236}">
                <a16:creationId xmlns:a16="http://schemas.microsoft.com/office/drawing/2014/main" id="{222EF1C7-EA50-333E-4F06-8CDA55DA86F9}"/>
              </a:ext>
            </a:extLst>
          </p:cNvPr>
          <p:cNvPicPr>
            <a:picLocks noChangeAspect="1"/>
          </p:cNvPicPr>
          <p:nvPr/>
        </p:nvPicPr>
        <p:blipFill>
          <a:blip r:embed="rId3"/>
          <a:stretch>
            <a:fillRect/>
          </a:stretch>
        </p:blipFill>
        <p:spPr>
          <a:xfrm>
            <a:off x="3175462" y="152400"/>
            <a:ext cx="2520488" cy="6553200"/>
          </a:xfrm>
          <a:prstGeom prst="rect">
            <a:avLst/>
          </a:prstGeom>
        </p:spPr>
      </p:pic>
      <p:pic>
        <p:nvPicPr>
          <p:cNvPr id="7" name="Imagen 6" descr="Interfaz de usuario gráfica, Aplicación&#10;&#10;Descripción generada automáticamente">
            <a:extLst>
              <a:ext uri="{FF2B5EF4-FFF2-40B4-BE49-F238E27FC236}">
                <a16:creationId xmlns:a16="http://schemas.microsoft.com/office/drawing/2014/main" id="{11661752-9E77-BECB-3AE0-E7C6EF1D64E0}"/>
              </a:ext>
            </a:extLst>
          </p:cNvPr>
          <p:cNvPicPr>
            <a:picLocks noChangeAspect="1"/>
          </p:cNvPicPr>
          <p:nvPr/>
        </p:nvPicPr>
        <p:blipFill>
          <a:blip r:embed="rId4"/>
          <a:stretch>
            <a:fillRect/>
          </a:stretch>
        </p:blipFill>
        <p:spPr>
          <a:xfrm>
            <a:off x="6329362" y="1276350"/>
            <a:ext cx="4986801" cy="4715313"/>
          </a:xfrm>
          <a:prstGeom prst="rect">
            <a:avLst/>
          </a:prstGeom>
        </p:spPr>
      </p:pic>
    </p:spTree>
    <p:extLst>
      <p:ext uri="{BB962C8B-B14F-4D97-AF65-F5344CB8AC3E}">
        <p14:creationId xmlns:p14="http://schemas.microsoft.com/office/powerpoint/2010/main" val="2840357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E307A-9125-1167-F9D8-B04192954B04}"/>
            </a:ext>
          </a:extLst>
        </p:cNvPr>
        <p:cNvGrpSpPr/>
        <p:nvPr/>
      </p:nvGrpSpPr>
      <p:grpSpPr>
        <a:xfrm>
          <a:off x="0" y="0"/>
          <a:ext cx="0" cy="0"/>
          <a:chOff x="0" y="0"/>
          <a:chExt cx="0" cy="0"/>
        </a:xfrm>
      </p:grpSpPr>
      <p:pic>
        <p:nvPicPr>
          <p:cNvPr id="3" name="Imagen 2" descr="Interfaz de usuario gráfica, Aplicación&#10;&#10;Descripción generada automáticamente">
            <a:extLst>
              <a:ext uri="{FF2B5EF4-FFF2-40B4-BE49-F238E27FC236}">
                <a16:creationId xmlns:a16="http://schemas.microsoft.com/office/drawing/2014/main" id="{DDC28286-B966-456A-A370-E0CE3A28F01A}"/>
              </a:ext>
            </a:extLst>
          </p:cNvPr>
          <p:cNvPicPr>
            <a:picLocks noChangeAspect="1"/>
          </p:cNvPicPr>
          <p:nvPr/>
        </p:nvPicPr>
        <p:blipFill>
          <a:blip r:embed="rId2"/>
          <a:stretch>
            <a:fillRect/>
          </a:stretch>
        </p:blipFill>
        <p:spPr>
          <a:xfrm>
            <a:off x="876299" y="425350"/>
            <a:ext cx="6353175" cy="6007300"/>
          </a:xfrm>
          <a:prstGeom prst="rect">
            <a:avLst/>
          </a:prstGeom>
        </p:spPr>
      </p:pic>
      <p:sp>
        <p:nvSpPr>
          <p:cNvPr id="4" name="CuadroTexto 3">
            <a:extLst>
              <a:ext uri="{FF2B5EF4-FFF2-40B4-BE49-F238E27FC236}">
                <a16:creationId xmlns:a16="http://schemas.microsoft.com/office/drawing/2014/main" id="{CC67EECA-182D-BB24-1EFD-706D866206F6}"/>
              </a:ext>
            </a:extLst>
          </p:cNvPr>
          <p:cNvSpPr txBox="1"/>
          <p:nvPr/>
        </p:nvSpPr>
        <p:spPr>
          <a:xfrm>
            <a:off x="7505699" y="425350"/>
            <a:ext cx="4543425" cy="5909310"/>
          </a:xfrm>
          <a:prstGeom prst="rect">
            <a:avLst/>
          </a:prstGeom>
          <a:noFill/>
        </p:spPr>
        <p:txBody>
          <a:bodyPr wrap="square" rtlCol="0">
            <a:spAutoFit/>
          </a:bodyPr>
          <a:lstStyle/>
          <a:p>
            <a:pPr algn="just"/>
            <a:r>
              <a:rPr lang="en-GB" sz="1800" dirty="0"/>
              <a:t>Podemos Indicar un usuario, en este caso le he </a:t>
            </a:r>
            <a:r>
              <a:rPr lang="es-ES" sz="1800" dirty="0"/>
              <a:t>he asignado "USUARIO_PRUEBA". Al crear este usuario, podemos optar por dos opciones de autenticación. </a:t>
            </a:r>
          </a:p>
          <a:p>
            <a:pPr algn="just"/>
            <a:endParaRPr lang="es-ES" sz="1800" dirty="0"/>
          </a:p>
          <a:p>
            <a:pPr algn="just"/>
            <a:r>
              <a:rPr lang="es-ES" sz="1800" dirty="0"/>
              <a:t>Una de ellas es la autenticación utilizando Windows (o "Windows Authentication"), lo que significa que el SQL Server tomará las credenciales de Windows. </a:t>
            </a:r>
          </a:p>
          <a:p>
            <a:pPr algn="just"/>
            <a:endParaRPr lang="es-ES" sz="1800" dirty="0"/>
          </a:p>
          <a:p>
            <a:pPr algn="just"/>
            <a:r>
              <a:rPr lang="es-ES" sz="1800" dirty="0"/>
              <a:t>En otras palabras, cuando inicias sesión en Windows con un nombre de usuario y una contraseña, estas mismas credenciales se utilizarán automáticamente para iniciar sesión en el servidor de SQL Server. Con esta configuración, no necesitarías proporcionar credenciales adicionales para iniciar sesión en SQL Server, ya que se aprovecha de la autenticación de Windows para acceder al servidor de base de datos.</a:t>
            </a:r>
            <a:endParaRPr lang="en-US" sz="1800" dirty="0"/>
          </a:p>
        </p:txBody>
      </p:sp>
    </p:spTree>
    <p:extLst>
      <p:ext uri="{BB962C8B-B14F-4D97-AF65-F5344CB8AC3E}">
        <p14:creationId xmlns:p14="http://schemas.microsoft.com/office/powerpoint/2010/main" val="4004944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60ED02E-50C3-8DAA-6C0F-27330CAC122E}"/>
              </a:ext>
            </a:extLst>
          </p:cNvPr>
          <p:cNvPicPr>
            <a:picLocks noChangeAspect="1"/>
          </p:cNvPicPr>
          <p:nvPr/>
        </p:nvPicPr>
        <p:blipFill>
          <a:blip r:embed="rId2"/>
          <a:stretch>
            <a:fillRect/>
          </a:stretch>
        </p:blipFill>
        <p:spPr>
          <a:xfrm>
            <a:off x="0" y="192497"/>
            <a:ext cx="12192000" cy="6473006"/>
          </a:xfrm>
          <a:prstGeom prst="rect">
            <a:avLst/>
          </a:prstGeom>
        </p:spPr>
      </p:pic>
      <p:sp>
        <p:nvSpPr>
          <p:cNvPr id="2" name="Rectángulo 1">
            <a:extLst>
              <a:ext uri="{FF2B5EF4-FFF2-40B4-BE49-F238E27FC236}">
                <a16:creationId xmlns:a16="http://schemas.microsoft.com/office/drawing/2014/main" id="{E4CDE91D-D3EF-04FE-23F1-BE92ADC1CE6A}"/>
              </a:ext>
            </a:extLst>
          </p:cNvPr>
          <p:cNvSpPr/>
          <p:nvPr/>
        </p:nvSpPr>
        <p:spPr>
          <a:xfrm>
            <a:off x="5794049" y="3649054"/>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 name="Rectángulo 3">
            <a:extLst>
              <a:ext uri="{FF2B5EF4-FFF2-40B4-BE49-F238E27FC236}">
                <a16:creationId xmlns:a16="http://schemas.microsoft.com/office/drawing/2014/main" id="{7995235D-7D23-ACF1-340B-A334ACCF230D}"/>
              </a:ext>
            </a:extLst>
          </p:cNvPr>
          <p:cNvSpPr/>
          <p:nvPr/>
        </p:nvSpPr>
        <p:spPr>
          <a:xfrm>
            <a:off x="8262929" y="1538243"/>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Rectángulo 4">
            <a:extLst>
              <a:ext uri="{FF2B5EF4-FFF2-40B4-BE49-F238E27FC236}">
                <a16:creationId xmlns:a16="http://schemas.microsoft.com/office/drawing/2014/main" id="{A6055C64-D218-4053-2AD3-1D1E94C6A775}"/>
              </a:ext>
            </a:extLst>
          </p:cNvPr>
          <p:cNvSpPr/>
          <p:nvPr/>
        </p:nvSpPr>
        <p:spPr>
          <a:xfrm>
            <a:off x="9590802" y="1538242"/>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 name="Rectángulo 5">
            <a:extLst>
              <a:ext uri="{FF2B5EF4-FFF2-40B4-BE49-F238E27FC236}">
                <a16:creationId xmlns:a16="http://schemas.microsoft.com/office/drawing/2014/main" id="{CC9E3090-70CC-C9D5-C46A-7864AD7A52DC}"/>
              </a:ext>
            </a:extLst>
          </p:cNvPr>
          <p:cNvSpPr/>
          <p:nvPr/>
        </p:nvSpPr>
        <p:spPr>
          <a:xfrm>
            <a:off x="9590802" y="3649054"/>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Rectángulo 6">
            <a:extLst>
              <a:ext uri="{FF2B5EF4-FFF2-40B4-BE49-F238E27FC236}">
                <a16:creationId xmlns:a16="http://schemas.microsoft.com/office/drawing/2014/main" id="{E482A008-EE6B-2ABC-3AAF-B08DD3F398D6}"/>
              </a:ext>
            </a:extLst>
          </p:cNvPr>
          <p:cNvSpPr/>
          <p:nvPr/>
        </p:nvSpPr>
        <p:spPr>
          <a:xfrm>
            <a:off x="276985" y="1538242"/>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 name="Rectángulo 7">
            <a:extLst>
              <a:ext uri="{FF2B5EF4-FFF2-40B4-BE49-F238E27FC236}">
                <a16:creationId xmlns:a16="http://schemas.microsoft.com/office/drawing/2014/main" id="{3069A35A-A7C4-FBF3-FF8E-8BCA3B0C7111}"/>
              </a:ext>
            </a:extLst>
          </p:cNvPr>
          <p:cNvSpPr/>
          <p:nvPr/>
        </p:nvSpPr>
        <p:spPr>
          <a:xfrm>
            <a:off x="4095327" y="1538242"/>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458641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Texto, Aplicación, Correo electrónico&#10;&#10;Descripción generada automáticamente">
            <a:extLst>
              <a:ext uri="{FF2B5EF4-FFF2-40B4-BE49-F238E27FC236}">
                <a16:creationId xmlns:a16="http://schemas.microsoft.com/office/drawing/2014/main" id="{71C39B85-C104-95AF-7721-F59F87ABD6AF}"/>
              </a:ext>
            </a:extLst>
          </p:cNvPr>
          <p:cNvPicPr>
            <a:picLocks noChangeAspect="1"/>
          </p:cNvPicPr>
          <p:nvPr/>
        </p:nvPicPr>
        <p:blipFill>
          <a:blip r:embed="rId2"/>
          <a:stretch>
            <a:fillRect/>
          </a:stretch>
        </p:blipFill>
        <p:spPr>
          <a:xfrm>
            <a:off x="504361" y="890163"/>
            <a:ext cx="5591639" cy="5287223"/>
          </a:xfrm>
          <a:prstGeom prst="rect">
            <a:avLst/>
          </a:prstGeom>
        </p:spPr>
      </p:pic>
      <p:sp>
        <p:nvSpPr>
          <p:cNvPr id="5" name="CuadroTexto 4">
            <a:extLst>
              <a:ext uri="{FF2B5EF4-FFF2-40B4-BE49-F238E27FC236}">
                <a16:creationId xmlns:a16="http://schemas.microsoft.com/office/drawing/2014/main" id="{92D498B2-396A-8D53-0F61-3EB0512A409E}"/>
              </a:ext>
            </a:extLst>
          </p:cNvPr>
          <p:cNvSpPr txBox="1"/>
          <p:nvPr/>
        </p:nvSpPr>
        <p:spPr>
          <a:xfrm>
            <a:off x="6267914" y="273635"/>
            <a:ext cx="5685961" cy="6494085"/>
          </a:xfrm>
          <a:prstGeom prst="rect">
            <a:avLst/>
          </a:prstGeom>
          <a:noFill/>
        </p:spPr>
        <p:txBody>
          <a:bodyPr wrap="square">
            <a:spAutoFit/>
          </a:bodyPr>
          <a:lstStyle/>
          <a:p>
            <a:pPr algn="just"/>
            <a:r>
              <a:rPr lang="es-ES" sz="1600" dirty="0">
                <a:solidFill>
                  <a:schemeClr val="tx1"/>
                </a:solidFill>
              </a:rPr>
              <a:t>Después de seleccionar la opción de autenticación y crear el usuario, encontraremos otras configuraciones adicionales. Podemos elegir la base de datos por defecto, el idioma y otras preferencias. Luego, llegaremos a la sección de definición de roles, que se encuentra en el menú de selección de páginas. Aquí, debemos marcar los roles que deseamos asignar al usuario, desde roles predefinidos como "public" y "sysadmin", hasta cualquier otro rol que sea relevante para la seguridad y las prioridades del usuario que estamos creando.</a:t>
            </a:r>
          </a:p>
          <a:p>
            <a:pPr algn="just"/>
            <a:endParaRPr lang="es-ES" sz="1600" dirty="0">
              <a:solidFill>
                <a:schemeClr val="tx1"/>
              </a:solidFill>
            </a:endParaRPr>
          </a:p>
          <a:p>
            <a:pPr algn="just"/>
            <a:r>
              <a:rPr lang="es-ES" sz="1600" dirty="0">
                <a:solidFill>
                  <a:schemeClr val="tx1"/>
                </a:solidFill>
              </a:rPr>
              <a:t>En la siguiente opción, encontraremos "user mapping". Aquí, debemos seleccionar la base de datos y asignar los permisos específicos que deseamos que tenga ese usuario. Podemos elegir varias bases de datos, varios roles, etc.</a:t>
            </a:r>
          </a:p>
          <a:p>
            <a:pPr algn="just"/>
            <a:endParaRPr lang="es-ES" sz="1600" dirty="0">
              <a:solidFill>
                <a:schemeClr val="tx1"/>
              </a:solidFill>
            </a:endParaRPr>
          </a:p>
          <a:p>
            <a:pPr algn="just"/>
            <a:r>
              <a:rPr lang="es-ES" sz="1600" dirty="0">
                <a:solidFill>
                  <a:schemeClr val="tx1"/>
                </a:solidFill>
              </a:rPr>
              <a:t>En el siguiente menú, nos encontraremos con la opción de "securables". Aquí, podemos buscar opciones desde nuestro servidor, especificar objetos específicos, seleccionar todos los objetos por tipo, etc. Dependiendo de estas selecciones, se nos presentarán opciones para otorgar o negar permisos (GRANT, WITH GRANT, DENY, etc.) y asignarle los permisos en cada uno de estos objetos. Es importante revisar y definir cuidadosamente estos permisos para garantizar la seguridad y la adecuada funcionalidad de la base de datos para el usuario creado.</a:t>
            </a:r>
            <a:endParaRPr lang="en-US" sz="1600" dirty="0">
              <a:solidFill>
                <a:schemeClr val="tx1"/>
              </a:solidFill>
            </a:endParaRPr>
          </a:p>
        </p:txBody>
      </p:sp>
    </p:spTree>
    <p:extLst>
      <p:ext uri="{BB962C8B-B14F-4D97-AF65-F5344CB8AC3E}">
        <p14:creationId xmlns:p14="http://schemas.microsoft.com/office/powerpoint/2010/main" val="3215932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9F6F0E9-7913-EDAC-0BCA-492E66DF58DC}"/>
              </a:ext>
            </a:extLst>
          </p:cNvPr>
          <p:cNvSpPr txBox="1"/>
          <p:nvPr/>
        </p:nvSpPr>
        <p:spPr>
          <a:xfrm>
            <a:off x="438149" y="319415"/>
            <a:ext cx="10296525" cy="369332"/>
          </a:xfrm>
          <a:prstGeom prst="rect">
            <a:avLst/>
          </a:prstGeom>
          <a:noFill/>
        </p:spPr>
        <p:txBody>
          <a:bodyPr wrap="square">
            <a:spAutoFit/>
          </a:bodyPr>
          <a:lstStyle/>
          <a:p>
            <a:pPr algn="just"/>
            <a:r>
              <a:rPr lang="es-ES" sz="1800" b="1" dirty="0"/>
              <a:t>Para crear un usuario en SQL Server y asignarle permisos, puedes seguir estos pasos:</a:t>
            </a:r>
            <a:endParaRPr lang="en-US" sz="1800" b="1" dirty="0"/>
          </a:p>
        </p:txBody>
      </p:sp>
      <p:sp>
        <p:nvSpPr>
          <p:cNvPr id="5" name="CuadroTexto 4">
            <a:extLst>
              <a:ext uri="{FF2B5EF4-FFF2-40B4-BE49-F238E27FC236}">
                <a16:creationId xmlns:a16="http://schemas.microsoft.com/office/drawing/2014/main" id="{03533C0B-CDA2-EA18-BF75-42F8ED74D113}"/>
              </a:ext>
            </a:extLst>
          </p:cNvPr>
          <p:cNvSpPr txBox="1"/>
          <p:nvPr/>
        </p:nvSpPr>
        <p:spPr>
          <a:xfrm>
            <a:off x="552450" y="1131987"/>
            <a:ext cx="2524125" cy="307777"/>
          </a:xfrm>
          <a:prstGeom prst="rect">
            <a:avLst/>
          </a:prstGeom>
          <a:noFill/>
        </p:spPr>
        <p:txBody>
          <a:bodyPr wrap="square">
            <a:spAutoFit/>
          </a:bodyPr>
          <a:lstStyle/>
          <a:p>
            <a:r>
              <a:rPr lang="en-US" b="1" i="0" dirty="0">
                <a:effectLst/>
                <a:latin typeface="+mj-lt"/>
              </a:rPr>
              <a:t>Crear un nuevo usuario:</a:t>
            </a:r>
            <a:endParaRPr lang="en-US" dirty="0">
              <a:latin typeface="+mj-lt"/>
            </a:endParaRPr>
          </a:p>
        </p:txBody>
      </p:sp>
      <p:sp>
        <p:nvSpPr>
          <p:cNvPr id="7" name="CuadroTexto 6">
            <a:extLst>
              <a:ext uri="{FF2B5EF4-FFF2-40B4-BE49-F238E27FC236}">
                <a16:creationId xmlns:a16="http://schemas.microsoft.com/office/drawing/2014/main" id="{D33EE0F2-478D-11B9-3A29-980EEAF53AB2}"/>
              </a:ext>
            </a:extLst>
          </p:cNvPr>
          <p:cNvSpPr txBox="1"/>
          <p:nvPr/>
        </p:nvSpPr>
        <p:spPr>
          <a:xfrm>
            <a:off x="438149" y="2414915"/>
            <a:ext cx="10906126" cy="369332"/>
          </a:xfrm>
          <a:prstGeom prst="rect">
            <a:avLst/>
          </a:prstGeom>
          <a:noFill/>
        </p:spPr>
        <p:txBody>
          <a:bodyPr wrap="square">
            <a:spAutoFit/>
          </a:bodyPr>
          <a:lstStyle/>
          <a:p>
            <a:r>
              <a:rPr lang="es-ES" sz="1800" dirty="0"/>
              <a:t>Esto crea un nuevo usuario de inicio de sesión en el servidor de SQL Server.</a:t>
            </a:r>
            <a:endParaRPr lang="en-US" sz="1800" dirty="0"/>
          </a:p>
        </p:txBody>
      </p:sp>
      <p:sp>
        <p:nvSpPr>
          <p:cNvPr id="9" name="CuadroTexto 8">
            <a:extLst>
              <a:ext uri="{FF2B5EF4-FFF2-40B4-BE49-F238E27FC236}">
                <a16:creationId xmlns:a16="http://schemas.microsoft.com/office/drawing/2014/main" id="{00533B3F-4662-EDAA-209F-E950FF1CBF4E}"/>
              </a:ext>
            </a:extLst>
          </p:cNvPr>
          <p:cNvSpPr txBox="1"/>
          <p:nvPr/>
        </p:nvSpPr>
        <p:spPr>
          <a:xfrm>
            <a:off x="552450" y="1729115"/>
            <a:ext cx="6096000" cy="307777"/>
          </a:xfrm>
          <a:prstGeom prst="rect">
            <a:avLst/>
          </a:prstGeom>
          <a:noFill/>
        </p:spPr>
        <p:txBody>
          <a:bodyPr wrap="square">
            <a:spAutoFit/>
          </a:bodyPr>
          <a:lstStyle/>
          <a:p>
            <a:r>
              <a:rPr lang="en-GB" sz="1400" dirty="0">
                <a:solidFill>
                  <a:srgbClr val="0000FF"/>
                </a:solidFill>
                <a:latin typeface="Consolas" panose="020B0609020204030204" pitchFamily="49" charset="0"/>
              </a:rPr>
              <a:t>CREATE</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LOGIN</a:t>
            </a:r>
            <a:r>
              <a:rPr lang="en-GB" sz="1400" dirty="0">
                <a:solidFill>
                  <a:srgbClr val="000000"/>
                </a:solidFill>
                <a:latin typeface="Consolas" panose="020B0609020204030204" pitchFamily="49" charset="0"/>
              </a:rPr>
              <a:t> USUARIO1 </a:t>
            </a:r>
            <a:r>
              <a:rPr lang="en-GB" sz="1400" dirty="0">
                <a:solidFill>
                  <a:srgbClr val="0000FF"/>
                </a:solidFill>
                <a:latin typeface="Consolas" panose="020B0609020204030204" pitchFamily="49" charset="0"/>
              </a:rPr>
              <a:t>WITH</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PASSWORD</a:t>
            </a:r>
            <a:r>
              <a:rPr lang="en-GB" sz="1400" dirty="0">
                <a:solidFill>
                  <a:srgbClr val="000000"/>
                </a:solidFill>
                <a:latin typeface="Consolas" panose="020B0609020204030204" pitchFamily="49" charset="0"/>
              </a:rPr>
              <a:t> </a:t>
            </a:r>
            <a:r>
              <a:rPr lang="en-GB" sz="1400" dirty="0">
                <a:solidFill>
                  <a:srgbClr val="808080"/>
                </a:solidFill>
                <a:latin typeface="Consolas" panose="020B0609020204030204" pitchFamily="49" charset="0"/>
              </a:rPr>
              <a:t>=</a:t>
            </a:r>
            <a:r>
              <a:rPr lang="en-GB" sz="1400" dirty="0">
                <a:solidFill>
                  <a:srgbClr val="000000"/>
                </a:solidFill>
                <a:latin typeface="Consolas" panose="020B0609020204030204" pitchFamily="49" charset="0"/>
              </a:rPr>
              <a:t> </a:t>
            </a:r>
            <a:r>
              <a:rPr lang="en-GB" sz="1400" dirty="0">
                <a:solidFill>
                  <a:srgbClr val="FF0000"/>
                </a:solidFill>
                <a:latin typeface="Consolas" panose="020B0609020204030204" pitchFamily="49" charset="0"/>
              </a:rPr>
              <a:t>‘USUARIO12345'</a:t>
            </a:r>
            <a:r>
              <a:rPr lang="en-GB" sz="1400" dirty="0">
                <a:solidFill>
                  <a:srgbClr val="808080"/>
                </a:solidFill>
                <a:latin typeface="Consolas" panose="020B0609020204030204" pitchFamily="49" charset="0"/>
              </a:rPr>
              <a:t>;</a:t>
            </a:r>
            <a:endParaRPr lang="en-GB" sz="1400" dirty="0">
              <a:solidFill>
                <a:srgbClr val="000000"/>
              </a:solidFill>
              <a:latin typeface="Consolas" panose="020B0609020204030204" pitchFamily="49" charset="0"/>
            </a:endParaRPr>
          </a:p>
        </p:txBody>
      </p:sp>
      <p:pic>
        <p:nvPicPr>
          <p:cNvPr id="11" name="Imagen 10">
            <a:extLst>
              <a:ext uri="{FF2B5EF4-FFF2-40B4-BE49-F238E27FC236}">
                <a16:creationId xmlns:a16="http://schemas.microsoft.com/office/drawing/2014/main" id="{46BDC4C4-95FC-5AA0-4EC1-B14056051F4F}"/>
              </a:ext>
            </a:extLst>
          </p:cNvPr>
          <p:cNvPicPr>
            <a:picLocks noChangeAspect="1"/>
          </p:cNvPicPr>
          <p:nvPr/>
        </p:nvPicPr>
        <p:blipFill>
          <a:blip r:embed="rId2"/>
          <a:stretch>
            <a:fillRect/>
          </a:stretch>
        </p:blipFill>
        <p:spPr>
          <a:xfrm>
            <a:off x="552450" y="3253115"/>
            <a:ext cx="5715000" cy="1419225"/>
          </a:xfrm>
          <a:prstGeom prst="rect">
            <a:avLst/>
          </a:prstGeom>
        </p:spPr>
      </p:pic>
      <p:pic>
        <p:nvPicPr>
          <p:cNvPr id="13" name="Imagen 12">
            <a:extLst>
              <a:ext uri="{FF2B5EF4-FFF2-40B4-BE49-F238E27FC236}">
                <a16:creationId xmlns:a16="http://schemas.microsoft.com/office/drawing/2014/main" id="{870E441A-3E95-1698-6968-05ADED92D4CE}"/>
              </a:ext>
            </a:extLst>
          </p:cNvPr>
          <p:cNvPicPr>
            <a:picLocks noChangeAspect="1"/>
          </p:cNvPicPr>
          <p:nvPr/>
        </p:nvPicPr>
        <p:blipFill>
          <a:blip r:embed="rId3"/>
          <a:stretch>
            <a:fillRect/>
          </a:stretch>
        </p:blipFill>
        <p:spPr>
          <a:xfrm>
            <a:off x="8715376" y="847725"/>
            <a:ext cx="2843212" cy="5481508"/>
          </a:xfrm>
          <a:prstGeom prst="rect">
            <a:avLst/>
          </a:prstGeom>
        </p:spPr>
      </p:pic>
    </p:spTree>
    <p:extLst>
      <p:ext uri="{BB962C8B-B14F-4D97-AF65-F5344CB8AC3E}">
        <p14:creationId xmlns:p14="http://schemas.microsoft.com/office/powerpoint/2010/main" val="1999874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E2A344-7D8E-4485-9BA3-DD6D7C81B612}"/>
              </a:ext>
            </a:extLst>
          </p:cNvPr>
          <p:cNvSpPr txBox="1"/>
          <p:nvPr/>
        </p:nvSpPr>
        <p:spPr>
          <a:xfrm>
            <a:off x="0" y="912966"/>
            <a:ext cx="11837324" cy="5216813"/>
          </a:xfrm>
          <a:prstGeom prst="rect">
            <a:avLst/>
          </a:prstGeom>
          <a:noFill/>
        </p:spPr>
        <p:txBody>
          <a:bodyPr wrap="square">
            <a:spAutoFit/>
          </a:bodyPr>
          <a:lstStyle/>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&lt;</a:t>
            </a:r>
            <a:r>
              <a:rPr lang="en-US" sz="900" dirty="0">
                <a:solidFill>
                  <a:srgbClr val="A31515"/>
                </a:solidFill>
                <a:latin typeface="Cascadia Mono" panose="020B0609020000020004" pitchFamily="49" charset="0"/>
              </a:rPr>
              <a:t>ScrollView</a:t>
            </a:r>
            <a:r>
              <a:rPr lang="en-US" sz="900" dirty="0">
                <a:solidFill>
                  <a:srgbClr val="0000FF"/>
                </a:solidFill>
                <a:latin typeface="Cascadia Mono" panose="020B0609020000020004" pitchFamily="49" charset="0"/>
              </a:rPr>
              <a:t>&gt;</a:t>
            </a:r>
            <a:endParaRPr lang="en-US"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&lt;</a:t>
            </a:r>
            <a:r>
              <a:rPr lang="en-US" sz="900" dirty="0">
                <a:solidFill>
                  <a:srgbClr val="A31515"/>
                </a:solidFill>
                <a:latin typeface="Cascadia Mono" panose="020B0609020000020004" pitchFamily="49" charset="0"/>
              </a:rPr>
              <a:t>StackLayout</a:t>
            </a:r>
            <a:r>
              <a:rPr lang="en-US" sz="900" dirty="0">
                <a:solidFill>
                  <a:srgbClr val="FF0000"/>
                </a:solidFill>
                <a:latin typeface="Cascadia Mono" panose="020B0609020000020004" pitchFamily="49" charset="0"/>
              </a:rPr>
              <a:t> VerticalOptions</a:t>
            </a:r>
            <a:r>
              <a:rPr lang="en-US" sz="900" dirty="0">
                <a:solidFill>
                  <a:srgbClr val="0000FF"/>
                </a:solidFill>
                <a:latin typeface="Cascadia Mono" panose="020B0609020000020004" pitchFamily="49" charset="0"/>
              </a:rPr>
              <a:t>="CenterAndExpand"</a:t>
            </a:r>
            <a:r>
              <a:rPr lang="en-US" sz="900" dirty="0">
                <a:solidFill>
                  <a:srgbClr val="FF0000"/>
                </a:solidFill>
                <a:latin typeface="Cascadia Mono" panose="020B0609020000020004" pitchFamily="49" charset="0"/>
              </a:rPr>
              <a:t> HorizontalOptions</a:t>
            </a:r>
            <a:r>
              <a:rPr lang="en-US" sz="900" dirty="0">
                <a:solidFill>
                  <a:srgbClr val="0000FF"/>
                </a:solidFill>
                <a:latin typeface="Cascadia Mono" panose="020B0609020000020004" pitchFamily="49" charset="0"/>
              </a:rPr>
              <a:t>="CenterAndExpand"&gt;</a:t>
            </a:r>
            <a:endParaRPr lang="en-US" sz="900" dirty="0">
              <a:solidFill>
                <a:srgbClr val="000000"/>
              </a:solidFill>
              <a:latin typeface="Cascadia Mono" panose="020B0609020000020004" pitchFamily="49" charset="0"/>
            </a:endParaRPr>
          </a:p>
          <a:p>
            <a:r>
              <a:rPr lang="es-ES" sz="900" dirty="0">
                <a:solidFill>
                  <a:srgbClr val="000000"/>
                </a:solidFill>
                <a:latin typeface="Cascadia Mono" panose="020B0609020000020004" pitchFamily="49" charset="0"/>
              </a:rPr>
              <a:t>            </a:t>
            </a:r>
            <a:r>
              <a:rPr lang="es-ES" sz="900" dirty="0">
                <a:solidFill>
                  <a:srgbClr val="0000FF"/>
                </a:solidFill>
                <a:latin typeface="Cascadia Mono" panose="020B0609020000020004" pitchFamily="49" charset="0"/>
              </a:rPr>
              <a:t>&lt;</a:t>
            </a:r>
            <a:r>
              <a:rPr lang="es-ES" sz="900" dirty="0">
                <a:solidFill>
                  <a:srgbClr val="A31515"/>
                </a:solidFill>
                <a:latin typeface="Cascadia Mono" panose="020B0609020000020004" pitchFamily="49" charset="0"/>
              </a:rPr>
              <a:t>Label</a:t>
            </a:r>
            <a:r>
              <a:rPr lang="es-ES" sz="900" dirty="0">
                <a:solidFill>
                  <a:srgbClr val="FF0000"/>
                </a:solidFill>
                <a:latin typeface="Cascadia Mono" panose="020B0609020000020004" pitchFamily="49" charset="0"/>
              </a:rPr>
              <a:t> Text</a:t>
            </a:r>
            <a:r>
              <a:rPr lang="es-ES" sz="900" dirty="0">
                <a:solidFill>
                  <a:srgbClr val="0000FF"/>
                </a:solidFill>
                <a:latin typeface="Cascadia Mono" panose="020B0609020000020004" pitchFamily="49" charset="0"/>
              </a:rPr>
              <a:t>="Bienvenidos al Sistema de Calificación"</a:t>
            </a:r>
            <a:r>
              <a:rPr lang="es-ES" sz="900" dirty="0">
                <a:solidFill>
                  <a:srgbClr val="FF0000"/>
                </a:solidFill>
                <a:latin typeface="Cascadia Mono" panose="020B0609020000020004" pitchFamily="49" charset="0"/>
              </a:rPr>
              <a:t> FontSize</a:t>
            </a:r>
            <a:r>
              <a:rPr lang="es-ES" sz="900" dirty="0">
                <a:solidFill>
                  <a:srgbClr val="0000FF"/>
                </a:solidFill>
                <a:latin typeface="Cascadia Mono" panose="020B0609020000020004" pitchFamily="49" charset="0"/>
              </a:rPr>
              <a:t>="36"</a:t>
            </a:r>
            <a:endParaRPr lang="es-ES"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r>
              <a:rPr lang="en-US" sz="900" dirty="0">
                <a:solidFill>
                  <a:srgbClr val="FF0000"/>
                </a:solidFill>
                <a:latin typeface="Cascadia Mono" panose="020B0609020000020004" pitchFamily="49" charset="0"/>
              </a:rPr>
              <a:t> HorizontalTextAlignment</a:t>
            </a:r>
            <a:r>
              <a:rPr lang="en-US" sz="900" dirty="0">
                <a:solidFill>
                  <a:srgbClr val="0000FF"/>
                </a:solidFill>
                <a:latin typeface="Cascadia Mono" panose="020B0609020000020004" pitchFamily="49" charset="0"/>
              </a:rPr>
              <a:t>="Center"</a:t>
            </a:r>
            <a:r>
              <a:rPr lang="en-US" sz="900" dirty="0">
                <a:solidFill>
                  <a:srgbClr val="FF0000"/>
                </a:solidFill>
                <a:latin typeface="Cascadia Mono" panose="020B0609020000020004" pitchFamily="49" charset="0"/>
              </a:rPr>
              <a:t> Margin</a:t>
            </a:r>
            <a:r>
              <a:rPr lang="en-US" sz="900" dirty="0">
                <a:solidFill>
                  <a:srgbClr val="0000FF"/>
                </a:solidFill>
                <a:latin typeface="Cascadia Mono" panose="020B0609020000020004" pitchFamily="49" charset="0"/>
              </a:rPr>
              <a:t>="0,0,0,20"</a:t>
            </a:r>
            <a:endParaRPr lang="en-US"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r>
              <a:rPr lang="en-US" sz="900" dirty="0">
                <a:solidFill>
                  <a:srgbClr val="FF0000"/>
                </a:solidFill>
                <a:latin typeface="Cascadia Mono" panose="020B0609020000020004" pitchFamily="49" charset="0"/>
              </a:rPr>
              <a:t> TextColor</a:t>
            </a:r>
            <a:r>
              <a:rPr lang="en-US" sz="900" dirty="0">
                <a:solidFill>
                  <a:srgbClr val="0000FF"/>
                </a:solidFill>
                <a:latin typeface="Cascadia Mono" panose="020B0609020000020004" pitchFamily="49" charset="0"/>
              </a:rPr>
              <a:t>="DarkBlue"</a:t>
            </a:r>
            <a:r>
              <a:rPr lang="en-US" sz="900" dirty="0">
                <a:solidFill>
                  <a:srgbClr val="FF0000"/>
                </a:solidFill>
                <a:latin typeface="Cascadia Mono" panose="020B0609020000020004" pitchFamily="49" charset="0"/>
              </a:rPr>
              <a:t> FontAttributes</a:t>
            </a:r>
            <a:r>
              <a:rPr lang="en-US" sz="900" dirty="0">
                <a:solidFill>
                  <a:srgbClr val="0000FF"/>
                </a:solidFill>
                <a:latin typeface="Cascadia Mono" panose="020B0609020000020004" pitchFamily="49" charset="0"/>
              </a:rPr>
              <a:t>="Bold"/&gt;</a:t>
            </a:r>
            <a:endParaRPr lang="en-US" sz="900" dirty="0">
              <a:solidFill>
                <a:srgbClr val="000000"/>
              </a:solidFill>
              <a:latin typeface="Cascadia Mono" panose="020B0609020000020004" pitchFamily="49" charset="0"/>
            </a:endParaRPr>
          </a:p>
          <a:p>
            <a:endParaRPr lang="en-US"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&lt;</a:t>
            </a:r>
            <a:r>
              <a:rPr lang="en-US" sz="900" dirty="0">
                <a:solidFill>
                  <a:srgbClr val="A31515"/>
                </a:solidFill>
                <a:latin typeface="Cascadia Mono" panose="020B0609020000020004" pitchFamily="49" charset="0"/>
              </a:rPr>
              <a:t>Label</a:t>
            </a:r>
            <a:r>
              <a:rPr lang="en-US" sz="900" dirty="0">
                <a:solidFill>
                  <a:srgbClr val="FF0000"/>
                </a:solidFill>
                <a:latin typeface="Cascadia Mono" panose="020B0609020000020004" pitchFamily="49" charset="0"/>
              </a:rPr>
              <a:t> Text</a:t>
            </a:r>
            <a:r>
              <a:rPr lang="en-US" sz="900" dirty="0">
                <a:solidFill>
                  <a:srgbClr val="0000FF"/>
                </a:solidFill>
                <a:latin typeface="Cascadia Mono" panose="020B0609020000020004" pitchFamily="49" charset="0"/>
              </a:rPr>
              <a:t>="Matrícula"</a:t>
            </a:r>
            <a:r>
              <a:rPr lang="en-US" sz="900" dirty="0">
                <a:solidFill>
                  <a:srgbClr val="FF0000"/>
                </a:solidFill>
                <a:latin typeface="Cascadia Mono" panose="020B0609020000020004" pitchFamily="49" charset="0"/>
              </a:rPr>
              <a:t> FontAttributes</a:t>
            </a:r>
            <a:r>
              <a:rPr lang="en-US" sz="900" dirty="0">
                <a:solidFill>
                  <a:srgbClr val="0000FF"/>
                </a:solidFill>
                <a:latin typeface="Cascadia Mono" panose="020B0609020000020004" pitchFamily="49" charset="0"/>
              </a:rPr>
              <a:t>="Bold" /&gt;</a:t>
            </a:r>
            <a:endParaRPr lang="en-US" sz="900" dirty="0">
              <a:solidFill>
                <a:srgbClr val="000000"/>
              </a:solidFill>
              <a:latin typeface="Cascadia Mono" panose="020B0609020000020004" pitchFamily="49" charset="0"/>
            </a:endParaRPr>
          </a:p>
          <a:p>
            <a:r>
              <a:rPr lang="en-GB" sz="900" dirty="0">
                <a:solidFill>
                  <a:srgbClr val="000000"/>
                </a:solidFill>
                <a:latin typeface="Cascadia Mono" panose="020B0609020000020004" pitchFamily="49" charset="0"/>
              </a:rPr>
              <a:t>            </a:t>
            </a:r>
            <a:r>
              <a:rPr lang="en-GB" sz="900" dirty="0">
                <a:solidFill>
                  <a:srgbClr val="0000FF"/>
                </a:solidFill>
                <a:latin typeface="Cascadia Mono" panose="020B0609020000020004" pitchFamily="49" charset="0"/>
              </a:rPr>
              <a:t>&lt;</a:t>
            </a:r>
            <a:r>
              <a:rPr lang="en-GB" sz="900" dirty="0">
                <a:solidFill>
                  <a:srgbClr val="A31515"/>
                </a:solidFill>
                <a:latin typeface="Cascadia Mono" panose="020B0609020000020004" pitchFamily="49" charset="0"/>
              </a:rPr>
              <a:t>Entry</a:t>
            </a:r>
            <a:r>
              <a:rPr lang="en-GB" sz="900" dirty="0">
                <a:solidFill>
                  <a:srgbClr val="FF0000"/>
                </a:solidFill>
                <a:latin typeface="Cascadia Mono" panose="020B0609020000020004" pitchFamily="49" charset="0"/>
              </a:rPr>
              <a:t> x</a:t>
            </a:r>
            <a:r>
              <a:rPr lang="en-GB" sz="900" dirty="0">
                <a:solidFill>
                  <a:srgbClr val="0000FF"/>
                </a:solidFill>
                <a:latin typeface="Cascadia Mono" panose="020B0609020000020004" pitchFamily="49" charset="0"/>
              </a:rPr>
              <a:t>:</a:t>
            </a:r>
            <a:r>
              <a:rPr lang="en-GB" sz="900" dirty="0">
                <a:solidFill>
                  <a:srgbClr val="FF0000"/>
                </a:solidFill>
                <a:latin typeface="Cascadia Mono" panose="020B0609020000020004" pitchFamily="49" charset="0"/>
              </a:rPr>
              <a:t>Name</a:t>
            </a:r>
            <a:r>
              <a:rPr lang="en-GB" sz="900" dirty="0">
                <a:solidFill>
                  <a:srgbClr val="0000FF"/>
                </a:solidFill>
                <a:latin typeface="Cascadia Mono" panose="020B0609020000020004" pitchFamily="49" charset="0"/>
              </a:rPr>
              <a:t>="MatriculaEntry"</a:t>
            </a:r>
            <a:r>
              <a:rPr lang="en-GB" sz="900" dirty="0">
                <a:solidFill>
                  <a:srgbClr val="FF0000"/>
                </a:solidFill>
                <a:latin typeface="Cascadia Mono" panose="020B0609020000020004" pitchFamily="49" charset="0"/>
              </a:rPr>
              <a:t> Placeholder</a:t>
            </a:r>
            <a:r>
              <a:rPr lang="en-GB" sz="900" dirty="0">
                <a:solidFill>
                  <a:srgbClr val="0000FF"/>
                </a:solidFill>
                <a:latin typeface="Cascadia Mono" panose="020B0609020000020004" pitchFamily="49" charset="0"/>
              </a:rPr>
              <a:t>="Ingrese la matrícula"</a:t>
            </a:r>
            <a:r>
              <a:rPr lang="en-GB" sz="900" dirty="0">
                <a:solidFill>
                  <a:srgbClr val="FF0000"/>
                </a:solidFill>
                <a:latin typeface="Cascadia Mono" panose="020B0609020000020004" pitchFamily="49" charset="0"/>
              </a:rPr>
              <a:t> Keyboard</a:t>
            </a:r>
            <a:r>
              <a:rPr lang="en-GB" sz="900" dirty="0">
                <a:solidFill>
                  <a:srgbClr val="0000FF"/>
                </a:solidFill>
                <a:latin typeface="Cascadia Mono" panose="020B0609020000020004" pitchFamily="49" charset="0"/>
              </a:rPr>
              <a:t>="Text"</a:t>
            </a:r>
            <a:r>
              <a:rPr lang="en-GB" sz="900" dirty="0">
                <a:solidFill>
                  <a:srgbClr val="FF0000"/>
                </a:solidFill>
                <a:latin typeface="Cascadia Mono" panose="020B0609020000020004" pitchFamily="49" charset="0"/>
              </a:rPr>
              <a:t> Margin</a:t>
            </a:r>
            <a:r>
              <a:rPr lang="en-GB" sz="900" dirty="0">
                <a:solidFill>
                  <a:srgbClr val="0000FF"/>
                </a:solidFill>
                <a:latin typeface="Cascadia Mono" panose="020B0609020000020004" pitchFamily="49" charset="0"/>
              </a:rPr>
              <a:t>="0,0,0,10"</a:t>
            </a:r>
            <a:endParaRPr lang="en-GB"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r>
              <a:rPr lang="en-US" sz="900" dirty="0">
                <a:solidFill>
                  <a:srgbClr val="FF0000"/>
                </a:solidFill>
                <a:latin typeface="Cascadia Mono" panose="020B0609020000020004" pitchFamily="49" charset="0"/>
              </a:rPr>
              <a:t> TextColor</a:t>
            </a:r>
            <a:r>
              <a:rPr lang="en-US" sz="900" dirty="0">
                <a:solidFill>
                  <a:srgbClr val="0000FF"/>
                </a:solidFill>
                <a:latin typeface="Cascadia Mono" panose="020B0609020000020004" pitchFamily="49" charset="0"/>
              </a:rPr>
              <a:t>="Blue"</a:t>
            </a:r>
            <a:r>
              <a:rPr lang="en-US" sz="900" dirty="0">
                <a:solidFill>
                  <a:srgbClr val="FF0000"/>
                </a:solidFill>
                <a:latin typeface="Cascadia Mono" panose="020B0609020000020004" pitchFamily="49" charset="0"/>
              </a:rPr>
              <a:t> FontAttributes</a:t>
            </a:r>
            <a:r>
              <a:rPr lang="en-US" sz="900" dirty="0">
                <a:solidFill>
                  <a:srgbClr val="0000FF"/>
                </a:solidFill>
                <a:latin typeface="Cascadia Mono" panose="020B0609020000020004" pitchFamily="49" charset="0"/>
              </a:rPr>
              <a:t>="Bold"/&gt;</a:t>
            </a:r>
            <a:endParaRPr lang="en-US" sz="900" dirty="0">
              <a:solidFill>
                <a:srgbClr val="000000"/>
              </a:solidFill>
              <a:latin typeface="Cascadia Mono" panose="020B0609020000020004" pitchFamily="49" charset="0"/>
            </a:endParaRPr>
          </a:p>
          <a:p>
            <a:endParaRPr lang="en-US" sz="900" dirty="0">
              <a:solidFill>
                <a:srgbClr val="000000"/>
              </a:solidFill>
              <a:latin typeface="Cascadia Mono" panose="020B0609020000020004" pitchFamily="49" charset="0"/>
            </a:endParaRPr>
          </a:p>
          <a:p>
            <a:r>
              <a:rPr lang="fr-FR" sz="900" dirty="0">
                <a:solidFill>
                  <a:srgbClr val="000000"/>
                </a:solidFill>
                <a:latin typeface="Cascadia Mono" panose="020B0609020000020004" pitchFamily="49" charset="0"/>
              </a:rPr>
              <a:t>            </a:t>
            </a:r>
            <a:r>
              <a:rPr lang="fr-FR" sz="900" dirty="0">
                <a:solidFill>
                  <a:srgbClr val="0000FF"/>
                </a:solidFill>
                <a:latin typeface="Cascadia Mono" panose="020B0609020000020004" pitchFamily="49" charset="0"/>
              </a:rPr>
              <a:t>&lt;</a:t>
            </a:r>
            <a:r>
              <a:rPr lang="fr-FR" sz="900" dirty="0">
                <a:solidFill>
                  <a:srgbClr val="A31515"/>
                </a:solidFill>
                <a:latin typeface="Cascadia Mono" panose="020B0609020000020004" pitchFamily="49" charset="0"/>
              </a:rPr>
              <a:t>Label</a:t>
            </a:r>
            <a:r>
              <a:rPr lang="fr-FR" sz="900" dirty="0">
                <a:solidFill>
                  <a:srgbClr val="FF0000"/>
                </a:solidFill>
                <a:latin typeface="Cascadia Mono" panose="020B0609020000020004" pitchFamily="49" charset="0"/>
              </a:rPr>
              <a:t> Text</a:t>
            </a:r>
            <a:r>
              <a:rPr lang="fr-FR" sz="900" dirty="0">
                <a:solidFill>
                  <a:srgbClr val="0000FF"/>
                </a:solidFill>
                <a:latin typeface="Cascadia Mono" panose="020B0609020000020004" pitchFamily="49" charset="0"/>
              </a:rPr>
              <a:t>="Nombre"</a:t>
            </a:r>
            <a:r>
              <a:rPr lang="fr-FR" sz="900" dirty="0">
                <a:solidFill>
                  <a:srgbClr val="FF0000"/>
                </a:solidFill>
                <a:latin typeface="Cascadia Mono" panose="020B0609020000020004" pitchFamily="49" charset="0"/>
              </a:rPr>
              <a:t> FontAttributes</a:t>
            </a:r>
            <a:r>
              <a:rPr lang="fr-FR" sz="900" dirty="0">
                <a:solidFill>
                  <a:srgbClr val="0000FF"/>
                </a:solidFill>
                <a:latin typeface="Cascadia Mono" panose="020B0609020000020004" pitchFamily="49" charset="0"/>
              </a:rPr>
              <a:t>="Bold" /&gt;</a:t>
            </a:r>
            <a:endParaRPr lang="fr-FR"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&lt;</a:t>
            </a:r>
            <a:r>
              <a:rPr lang="en-US" sz="900" dirty="0">
                <a:solidFill>
                  <a:srgbClr val="A31515"/>
                </a:solidFill>
                <a:latin typeface="Cascadia Mono" panose="020B0609020000020004" pitchFamily="49" charset="0"/>
              </a:rPr>
              <a:t>Entry</a:t>
            </a:r>
            <a:r>
              <a:rPr lang="en-US" sz="900" dirty="0">
                <a:solidFill>
                  <a:srgbClr val="FF0000"/>
                </a:solidFill>
                <a:latin typeface="Cascadia Mono" panose="020B0609020000020004" pitchFamily="49" charset="0"/>
              </a:rPr>
              <a:t> x</a:t>
            </a:r>
            <a:r>
              <a:rPr lang="en-US" sz="900" dirty="0">
                <a:solidFill>
                  <a:srgbClr val="0000FF"/>
                </a:solidFill>
                <a:latin typeface="Cascadia Mono" panose="020B0609020000020004" pitchFamily="49" charset="0"/>
              </a:rPr>
              <a:t>:</a:t>
            </a:r>
            <a:r>
              <a:rPr lang="en-US" sz="900" dirty="0">
                <a:solidFill>
                  <a:srgbClr val="FF0000"/>
                </a:solidFill>
                <a:latin typeface="Cascadia Mono" panose="020B0609020000020004" pitchFamily="49" charset="0"/>
              </a:rPr>
              <a:t>Name</a:t>
            </a:r>
            <a:r>
              <a:rPr lang="en-US" sz="900" dirty="0">
                <a:solidFill>
                  <a:srgbClr val="0000FF"/>
                </a:solidFill>
                <a:latin typeface="Cascadia Mono" panose="020B0609020000020004" pitchFamily="49" charset="0"/>
              </a:rPr>
              <a:t>="NombreEntry"</a:t>
            </a:r>
            <a:r>
              <a:rPr lang="en-US" sz="900" dirty="0">
                <a:solidFill>
                  <a:srgbClr val="FF0000"/>
                </a:solidFill>
                <a:latin typeface="Cascadia Mono" panose="020B0609020000020004" pitchFamily="49" charset="0"/>
              </a:rPr>
              <a:t> Placeholder</a:t>
            </a:r>
            <a:r>
              <a:rPr lang="en-US" sz="900" dirty="0">
                <a:solidFill>
                  <a:srgbClr val="0000FF"/>
                </a:solidFill>
                <a:latin typeface="Cascadia Mono" panose="020B0609020000020004" pitchFamily="49" charset="0"/>
              </a:rPr>
              <a:t>="Ingrese el nombre"</a:t>
            </a:r>
            <a:r>
              <a:rPr lang="en-US" sz="900" dirty="0">
                <a:solidFill>
                  <a:srgbClr val="FF0000"/>
                </a:solidFill>
                <a:latin typeface="Cascadia Mono" panose="020B0609020000020004" pitchFamily="49" charset="0"/>
              </a:rPr>
              <a:t> Margin</a:t>
            </a:r>
            <a:r>
              <a:rPr lang="en-US" sz="900" dirty="0">
                <a:solidFill>
                  <a:srgbClr val="0000FF"/>
                </a:solidFill>
                <a:latin typeface="Cascadia Mono" panose="020B0609020000020004" pitchFamily="49" charset="0"/>
              </a:rPr>
              <a:t>="0,0,0,10"</a:t>
            </a:r>
            <a:r>
              <a:rPr lang="en-US" sz="900" dirty="0">
                <a:solidFill>
                  <a:srgbClr val="000000"/>
                </a:solidFill>
                <a:latin typeface="Cascadia Mono" panose="020B0609020000020004" pitchFamily="49" charset="0"/>
              </a:rPr>
              <a:t> </a:t>
            </a:r>
          </a:p>
          <a:p>
            <a:r>
              <a:rPr lang="en-US" sz="900" dirty="0">
                <a:solidFill>
                  <a:srgbClr val="000000"/>
                </a:solidFill>
                <a:latin typeface="Cascadia Mono" panose="020B0609020000020004" pitchFamily="49" charset="0"/>
              </a:rPr>
              <a:t>                  </a:t>
            </a:r>
            <a:r>
              <a:rPr lang="en-US" sz="900" dirty="0">
                <a:solidFill>
                  <a:srgbClr val="FF0000"/>
                </a:solidFill>
                <a:latin typeface="Cascadia Mono" panose="020B0609020000020004" pitchFamily="49" charset="0"/>
              </a:rPr>
              <a:t> TextColor</a:t>
            </a:r>
            <a:r>
              <a:rPr lang="en-US" sz="900" dirty="0">
                <a:solidFill>
                  <a:srgbClr val="0000FF"/>
                </a:solidFill>
                <a:latin typeface="Cascadia Mono" panose="020B0609020000020004" pitchFamily="49" charset="0"/>
              </a:rPr>
              <a:t>="Blue"</a:t>
            </a:r>
            <a:r>
              <a:rPr lang="en-US" sz="900" dirty="0">
                <a:solidFill>
                  <a:srgbClr val="FF0000"/>
                </a:solidFill>
                <a:latin typeface="Cascadia Mono" panose="020B0609020000020004" pitchFamily="49" charset="0"/>
              </a:rPr>
              <a:t> FontAttributes</a:t>
            </a:r>
            <a:r>
              <a:rPr lang="en-US" sz="900" dirty="0">
                <a:solidFill>
                  <a:srgbClr val="0000FF"/>
                </a:solidFill>
                <a:latin typeface="Cascadia Mono" panose="020B0609020000020004" pitchFamily="49" charset="0"/>
              </a:rPr>
              <a:t>="Bold"/&gt;</a:t>
            </a:r>
            <a:endParaRPr lang="en-US" sz="900" dirty="0">
              <a:solidFill>
                <a:srgbClr val="000000"/>
              </a:solidFill>
              <a:latin typeface="Cascadia Mono" panose="020B0609020000020004" pitchFamily="49" charset="0"/>
            </a:endParaRPr>
          </a:p>
          <a:p>
            <a:endParaRPr lang="en-US"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&lt;</a:t>
            </a:r>
            <a:r>
              <a:rPr lang="en-US" sz="900" dirty="0">
                <a:solidFill>
                  <a:srgbClr val="A31515"/>
                </a:solidFill>
                <a:latin typeface="Cascadia Mono" panose="020B0609020000020004" pitchFamily="49" charset="0"/>
              </a:rPr>
              <a:t>Label</a:t>
            </a:r>
            <a:r>
              <a:rPr lang="en-US" sz="900" dirty="0">
                <a:solidFill>
                  <a:srgbClr val="FF0000"/>
                </a:solidFill>
                <a:latin typeface="Cascadia Mono" panose="020B0609020000020004" pitchFamily="49" charset="0"/>
              </a:rPr>
              <a:t> Text</a:t>
            </a:r>
            <a:r>
              <a:rPr lang="en-US" sz="900" dirty="0">
                <a:solidFill>
                  <a:srgbClr val="0000FF"/>
                </a:solidFill>
                <a:latin typeface="Cascadia Mono" panose="020B0609020000020004" pitchFamily="49" charset="0"/>
              </a:rPr>
              <a:t>="Nota de asistencia"</a:t>
            </a:r>
            <a:r>
              <a:rPr lang="en-US" sz="900" dirty="0">
                <a:solidFill>
                  <a:srgbClr val="FF0000"/>
                </a:solidFill>
                <a:latin typeface="Cascadia Mono" panose="020B0609020000020004" pitchFamily="49" charset="0"/>
              </a:rPr>
              <a:t> FontAttributes</a:t>
            </a:r>
            <a:r>
              <a:rPr lang="en-US" sz="900" dirty="0">
                <a:solidFill>
                  <a:srgbClr val="0000FF"/>
                </a:solidFill>
                <a:latin typeface="Cascadia Mono" panose="020B0609020000020004" pitchFamily="49" charset="0"/>
              </a:rPr>
              <a:t>="Bold" /&gt;</a:t>
            </a:r>
            <a:endParaRPr lang="en-US"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&lt;</a:t>
            </a:r>
            <a:r>
              <a:rPr lang="en-US" sz="900" dirty="0">
                <a:solidFill>
                  <a:srgbClr val="A31515"/>
                </a:solidFill>
                <a:latin typeface="Cascadia Mono" panose="020B0609020000020004" pitchFamily="49" charset="0"/>
              </a:rPr>
              <a:t>Entry</a:t>
            </a:r>
            <a:r>
              <a:rPr lang="en-US" sz="900" dirty="0">
                <a:solidFill>
                  <a:srgbClr val="FF0000"/>
                </a:solidFill>
                <a:latin typeface="Cascadia Mono" panose="020B0609020000020004" pitchFamily="49" charset="0"/>
              </a:rPr>
              <a:t> x</a:t>
            </a:r>
            <a:r>
              <a:rPr lang="en-US" sz="900" dirty="0">
                <a:solidFill>
                  <a:srgbClr val="0000FF"/>
                </a:solidFill>
                <a:latin typeface="Cascadia Mono" panose="020B0609020000020004" pitchFamily="49" charset="0"/>
              </a:rPr>
              <a:t>:</a:t>
            </a:r>
            <a:r>
              <a:rPr lang="en-US" sz="900" dirty="0">
                <a:solidFill>
                  <a:srgbClr val="FF0000"/>
                </a:solidFill>
                <a:latin typeface="Cascadia Mono" panose="020B0609020000020004" pitchFamily="49" charset="0"/>
              </a:rPr>
              <a:t>Name</a:t>
            </a:r>
            <a:r>
              <a:rPr lang="en-US" sz="900" dirty="0">
                <a:solidFill>
                  <a:srgbClr val="0000FF"/>
                </a:solidFill>
                <a:latin typeface="Cascadia Mono" panose="020B0609020000020004" pitchFamily="49" charset="0"/>
              </a:rPr>
              <a:t>="AsistenciaEntry"</a:t>
            </a:r>
            <a:r>
              <a:rPr lang="en-US" sz="900" dirty="0">
                <a:solidFill>
                  <a:srgbClr val="FF0000"/>
                </a:solidFill>
                <a:latin typeface="Cascadia Mono" panose="020B0609020000020004" pitchFamily="49" charset="0"/>
              </a:rPr>
              <a:t> Placeholder</a:t>
            </a:r>
            <a:r>
              <a:rPr lang="en-US" sz="900" dirty="0">
                <a:solidFill>
                  <a:srgbClr val="0000FF"/>
                </a:solidFill>
                <a:latin typeface="Cascadia Mono" panose="020B0609020000020004" pitchFamily="49" charset="0"/>
              </a:rPr>
              <a:t>="Ingrese la nota de asistencia"</a:t>
            </a:r>
            <a:r>
              <a:rPr lang="en-US" sz="900" dirty="0">
                <a:solidFill>
                  <a:srgbClr val="FF0000"/>
                </a:solidFill>
                <a:latin typeface="Cascadia Mono" panose="020B0609020000020004" pitchFamily="49" charset="0"/>
              </a:rPr>
              <a:t> Keyboard</a:t>
            </a:r>
            <a:r>
              <a:rPr lang="en-US" sz="900" dirty="0">
                <a:solidFill>
                  <a:srgbClr val="0000FF"/>
                </a:solidFill>
                <a:latin typeface="Cascadia Mono" panose="020B0609020000020004" pitchFamily="49" charset="0"/>
              </a:rPr>
              <a:t>="Numeric"</a:t>
            </a:r>
            <a:r>
              <a:rPr lang="en-US" sz="900" dirty="0">
                <a:solidFill>
                  <a:srgbClr val="FF0000"/>
                </a:solidFill>
                <a:latin typeface="Cascadia Mono" panose="020B0609020000020004" pitchFamily="49" charset="0"/>
              </a:rPr>
              <a:t> Margin</a:t>
            </a:r>
            <a:r>
              <a:rPr lang="en-US" sz="900" dirty="0">
                <a:solidFill>
                  <a:srgbClr val="0000FF"/>
                </a:solidFill>
                <a:latin typeface="Cascadia Mono" panose="020B0609020000020004" pitchFamily="49" charset="0"/>
              </a:rPr>
              <a:t>="0,0,0,10"</a:t>
            </a:r>
            <a:r>
              <a:rPr lang="en-US" sz="900" dirty="0">
                <a:solidFill>
                  <a:srgbClr val="FF0000"/>
                </a:solidFill>
                <a:latin typeface="Cascadia Mono" panose="020B0609020000020004" pitchFamily="49" charset="0"/>
              </a:rPr>
              <a:t> TextColor</a:t>
            </a:r>
            <a:r>
              <a:rPr lang="en-US" sz="900" dirty="0">
                <a:solidFill>
                  <a:srgbClr val="0000FF"/>
                </a:solidFill>
                <a:latin typeface="Cascadia Mono" panose="020B0609020000020004" pitchFamily="49" charset="0"/>
              </a:rPr>
              <a:t>="Blue"</a:t>
            </a:r>
            <a:r>
              <a:rPr lang="en-US" sz="900" dirty="0">
                <a:solidFill>
                  <a:srgbClr val="FF0000"/>
                </a:solidFill>
                <a:latin typeface="Cascadia Mono" panose="020B0609020000020004" pitchFamily="49" charset="0"/>
              </a:rPr>
              <a:t> FontAttributes</a:t>
            </a:r>
            <a:r>
              <a:rPr lang="en-US" sz="900" dirty="0">
                <a:solidFill>
                  <a:srgbClr val="0000FF"/>
                </a:solidFill>
                <a:latin typeface="Cascadia Mono" panose="020B0609020000020004" pitchFamily="49" charset="0"/>
              </a:rPr>
              <a:t>="Bold"/&gt;</a:t>
            </a:r>
            <a:endParaRPr lang="en-US" sz="900" dirty="0">
              <a:solidFill>
                <a:srgbClr val="000000"/>
              </a:solidFill>
              <a:latin typeface="Cascadia Mono" panose="020B0609020000020004" pitchFamily="49" charset="0"/>
            </a:endParaRPr>
          </a:p>
          <a:p>
            <a:endParaRPr lang="en-US" sz="900" dirty="0">
              <a:solidFill>
                <a:srgbClr val="000000"/>
              </a:solidFill>
              <a:latin typeface="Cascadia Mono" panose="020B0609020000020004" pitchFamily="49" charset="0"/>
            </a:endParaRPr>
          </a:p>
          <a:p>
            <a:r>
              <a:rPr lang="es-ES" sz="900" dirty="0">
                <a:solidFill>
                  <a:srgbClr val="000000"/>
                </a:solidFill>
                <a:latin typeface="Cascadia Mono" panose="020B0609020000020004" pitchFamily="49" charset="0"/>
              </a:rPr>
              <a:t>            </a:t>
            </a:r>
            <a:r>
              <a:rPr lang="es-ES" sz="900" dirty="0">
                <a:solidFill>
                  <a:srgbClr val="0000FF"/>
                </a:solidFill>
                <a:latin typeface="Cascadia Mono" panose="020B0609020000020004" pitchFamily="49" charset="0"/>
              </a:rPr>
              <a:t>&lt;</a:t>
            </a:r>
            <a:r>
              <a:rPr lang="es-ES" sz="900" dirty="0">
                <a:solidFill>
                  <a:srgbClr val="A31515"/>
                </a:solidFill>
                <a:latin typeface="Cascadia Mono" panose="020B0609020000020004" pitchFamily="49" charset="0"/>
              </a:rPr>
              <a:t>Label</a:t>
            </a:r>
            <a:r>
              <a:rPr lang="es-ES" sz="900" dirty="0">
                <a:solidFill>
                  <a:srgbClr val="FF0000"/>
                </a:solidFill>
                <a:latin typeface="Cascadia Mono" panose="020B0609020000020004" pitchFamily="49" charset="0"/>
              </a:rPr>
              <a:t> Text</a:t>
            </a:r>
            <a:r>
              <a:rPr lang="es-ES" sz="900" dirty="0">
                <a:solidFill>
                  <a:srgbClr val="0000FF"/>
                </a:solidFill>
                <a:latin typeface="Cascadia Mono" panose="020B0609020000020004" pitchFamily="49" charset="0"/>
              </a:rPr>
              <a:t>="Nota de Trabajo Práctico"</a:t>
            </a:r>
            <a:r>
              <a:rPr lang="es-ES" sz="900" dirty="0">
                <a:solidFill>
                  <a:srgbClr val="FF0000"/>
                </a:solidFill>
                <a:latin typeface="Cascadia Mono" panose="020B0609020000020004" pitchFamily="49" charset="0"/>
              </a:rPr>
              <a:t> FontAttributes</a:t>
            </a:r>
            <a:r>
              <a:rPr lang="es-ES" sz="900" dirty="0">
                <a:solidFill>
                  <a:srgbClr val="0000FF"/>
                </a:solidFill>
                <a:latin typeface="Cascadia Mono" panose="020B0609020000020004" pitchFamily="49" charset="0"/>
              </a:rPr>
              <a:t>="Bold" /&gt;</a:t>
            </a:r>
            <a:endParaRPr lang="es-ES"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&lt;</a:t>
            </a:r>
            <a:r>
              <a:rPr lang="en-US" sz="900" dirty="0">
                <a:solidFill>
                  <a:srgbClr val="A31515"/>
                </a:solidFill>
                <a:latin typeface="Cascadia Mono" panose="020B0609020000020004" pitchFamily="49" charset="0"/>
              </a:rPr>
              <a:t>Entry</a:t>
            </a:r>
            <a:r>
              <a:rPr lang="en-US" sz="900" dirty="0">
                <a:solidFill>
                  <a:srgbClr val="FF0000"/>
                </a:solidFill>
                <a:latin typeface="Cascadia Mono" panose="020B0609020000020004" pitchFamily="49" charset="0"/>
              </a:rPr>
              <a:t> x</a:t>
            </a:r>
            <a:r>
              <a:rPr lang="en-US" sz="900" dirty="0">
                <a:solidFill>
                  <a:srgbClr val="0000FF"/>
                </a:solidFill>
                <a:latin typeface="Cascadia Mono" panose="020B0609020000020004" pitchFamily="49" charset="0"/>
              </a:rPr>
              <a:t>:</a:t>
            </a:r>
            <a:r>
              <a:rPr lang="en-US" sz="900" dirty="0">
                <a:solidFill>
                  <a:srgbClr val="FF0000"/>
                </a:solidFill>
                <a:latin typeface="Cascadia Mono" panose="020B0609020000020004" pitchFamily="49" charset="0"/>
              </a:rPr>
              <a:t>Name</a:t>
            </a:r>
            <a:r>
              <a:rPr lang="en-US" sz="900" dirty="0">
                <a:solidFill>
                  <a:srgbClr val="0000FF"/>
                </a:solidFill>
                <a:latin typeface="Cascadia Mono" panose="020B0609020000020004" pitchFamily="49" charset="0"/>
              </a:rPr>
              <a:t>="TrabajoPracticoEntry"</a:t>
            </a:r>
            <a:r>
              <a:rPr lang="en-US" sz="900" dirty="0">
                <a:solidFill>
                  <a:srgbClr val="FF0000"/>
                </a:solidFill>
                <a:latin typeface="Cascadia Mono" panose="020B0609020000020004" pitchFamily="49" charset="0"/>
              </a:rPr>
              <a:t> Placeholder</a:t>
            </a:r>
            <a:r>
              <a:rPr lang="en-US" sz="900" dirty="0">
                <a:solidFill>
                  <a:srgbClr val="0000FF"/>
                </a:solidFill>
                <a:latin typeface="Cascadia Mono" panose="020B0609020000020004" pitchFamily="49" charset="0"/>
              </a:rPr>
              <a:t>="Ingrese la nota del trabajo práctico"</a:t>
            </a:r>
            <a:r>
              <a:rPr lang="en-US" sz="900" dirty="0">
                <a:solidFill>
                  <a:srgbClr val="FF0000"/>
                </a:solidFill>
                <a:latin typeface="Cascadia Mono" panose="020B0609020000020004" pitchFamily="49" charset="0"/>
              </a:rPr>
              <a:t> Keyboard</a:t>
            </a:r>
            <a:r>
              <a:rPr lang="en-US" sz="900" dirty="0">
                <a:solidFill>
                  <a:srgbClr val="0000FF"/>
                </a:solidFill>
                <a:latin typeface="Cascadia Mono" panose="020B0609020000020004" pitchFamily="49" charset="0"/>
              </a:rPr>
              <a:t>="Numeric"</a:t>
            </a:r>
            <a:r>
              <a:rPr lang="en-US" sz="900" dirty="0">
                <a:solidFill>
                  <a:srgbClr val="FF0000"/>
                </a:solidFill>
                <a:latin typeface="Cascadia Mono" panose="020B0609020000020004" pitchFamily="49" charset="0"/>
              </a:rPr>
              <a:t> Margin</a:t>
            </a:r>
            <a:r>
              <a:rPr lang="en-US" sz="900" dirty="0">
                <a:solidFill>
                  <a:srgbClr val="0000FF"/>
                </a:solidFill>
                <a:latin typeface="Cascadia Mono" panose="020B0609020000020004" pitchFamily="49" charset="0"/>
              </a:rPr>
              <a:t>="0,0,0,10"</a:t>
            </a:r>
            <a:r>
              <a:rPr lang="en-US" sz="900" dirty="0">
                <a:solidFill>
                  <a:srgbClr val="FF0000"/>
                </a:solidFill>
                <a:latin typeface="Cascadia Mono" panose="020B0609020000020004" pitchFamily="49" charset="0"/>
              </a:rPr>
              <a:t> TextColor</a:t>
            </a:r>
            <a:r>
              <a:rPr lang="en-US" sz="900" dirty="0">
                <a:solidFill>
                  <a:srgbClr val="0000FF"/>
                </a:solidFill>
                <a:latin typeface="Cascadia Mono" panose="020B0609020000020004" pitchFamily="49" charset="0"/>
              </a:rPr>
              <a:t>="Blue"</a:t>
            </a:r>
            <a:r>
              <a:rPr lang="en-US" sz="900" dirty="0">
                <a:solidFill>
                  <a:srgbClr val="FF0000"/>
                </a:solidFill>
                <a:latin typeface="Cascadia Mono" panose="020B0609020000020004" pitchFamily="49" charset="0"/>
              </a:rPr>
              <a:t> FontAttributes</a:t>
            </a:r>
            <a:r>
              <a:rPr lang="en-US" sz="900" dirty="0">
                <a:solidFill>
                  <a:srgbClr val="0000FF"/>
                </a:solidFill>
                <a:latin typeface="Cascadia Mono" panose="020B0609020000020004" pitchFamily="49" charset="0"/>
              </a:rPr>
              <a:t>="Bold"/&gt;</a:t>
            </a:r>
            <a:endParaRPr lang="en-US" sz="900" dirty="0">
              <a:solidFill>
                <a:srgbClr val="000000"/>
              </a:solidFill>
              <a:latin typeface="Cascadia Mono" panose="020B0609020000020004" pitchFamily="49" charset="0"/>
            </a:endParaRPr>
          </a:p>
          <a:p>
            <a:endParaRPr lang="en-US" sz="900" dirty="0">
              <a:solidFill>
                <a:srgbClr val="000000"/>
              </a:solidFill>
              <a:latin typeface="Cascadia Mono" panose="020B0609020000020004" pitchFamily="49" charset="0"/>
            </a:endParaRPr>
          </a:p>
          <a:p>
            <a:r>
              <a:rPr lang="es-ES" sz="900" dirty="0">
                <a:solidFill>
                  <a:srgbClr val="000000"/>
                </a:solidFill>
                <a:latin typeface="Cascadia Mono" panose="020B0609020000020004" pitchFamily="49" charset="0"/>
              </a:rPr>
              <a:t>            </a:t>
            </a:r>
            <a:r>
              <a:rPr lang="es-ES" sz="900" dirty="0">
                <a:solidFill>
                  <a:srgbClr val="0000FF"/>
                </a:solidFill>
                <a:latin typeface="Cascadia Mono" panose="020B0609020000020004" pitchFamily="49" charset="0"/>
              </a:rPr>
              <a:t>&lt;</a:t>
            </a:r>
            <a:r>
              <a:rPr lang="es-ES" sz="900" dirty="0">
                <a:solidFill>
                  <a:srgbClr val="A31515"/>
                </a:solidFill>
                <a:latin typeface="Cascadia Mono" panose="020B0609020000020004" pitchFamily="49" charset="0"/>
              </a:rPr>
              <a:t>Label</a:t>
            </a:r>
            <a:r>
              <a:rPr lang="es-ES" sz="900" dirty="0">
                <a:solidFill>
                  <a:srgbClr val="FF0000"/>
                </a:solidFill>
                <a:latin typeface="Cascadia Mono" panose="020B0609020000020004" pitchFamily="49" charset="0"/>
              </a:rPr>
              <a:t> Text</a:t>
            </a:r>
            <a:r>
              <a:rPr lang="es-ES" sz="900" dirty="0">
                <a:solidFill>
                  <a:srgbClr val="0000FF"/>
                </a:solidFill>
                <a:latin typeface="Cascadia Mono" panose="020B0609020000020004" pitchFamily="49" charset="0"/>
              </a:rPr>
              <a:t>="Nota del Examen Parcial"</a:t>
            </a:r>
            <a:r>
              <a:rPr lang="es-ES" sz="900" dirty="0">
                <a:solidFill>
                  <a:srgbClr val="FF0000"/>
                </a:solidFill>
                <a:latin typeface="Cascadia Mono" panose="020B0609020000020004" pitchFamily="49" charset="0"/>
              </a:rPr>
              <a:t> FontAttributes</a:t>
            </a:r>
            <a:r>
              <a:rPr lang="es-ES" sz="900" dirty="0">
                <a:solidFill>
                  <a:srgbClr val="0000FF"/>
                </a:solidFill>
                <a:latin typeface="Cascadia Mono" panose="020B0609020000020004" pitchFamily="49" charset="0"/>
              </a:rPr>
              <a:t>="Bold" /&gt;</a:t>
            </a:r>
            <a:endParaRPr lang="es-ES"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&lt;</a:t>
            </a:r>
            <a:r>
              <a:rPr lang="en-US" sz="900" dirty="0">
                <a:solidFill>
                  <a:srgbClr val="A31515"/>
                </a:solidFill>
                <a:latin typeface="Cascadia Mono" panose="020B0609020000020004" pitchFamily="49" charset="0"/>
              </a:rPr>
              <a:t>Entry</a:t>
            </a:r>
            <a:r>
              <a:rPr lang="en-US" sz="900" dirty="0">
                <a:solidFill>
                  <a:srgbClr val="FF0000"/>
                </a:solidFill>
                <a:latin typeface="Cascadia Mono" panose="020B0609020000020004" pitchFamily="49" charset="0"/>
              </a:rPr>
              <a:t> x</a:t>
            </a:r>
            <a:r>
              <a:rPr lang="en-US" sz="900" dirty="0">
                <a:solidFill>
                  <a:srgbClr val="0000FF"/>
                </a:solidFill>
                <a:latin typeface="Cascadia Mono" panose="020B0609020000020004" pitchFamily="49" charset="0"/>
              </a:rPr>
              <a:t>:</a:t>
            </a:r>
            <a:r>
              <a:rPr lang="en-US" sz="900" dirty="0">
                <a:solidFill>
                  <a:srgbClr val="FF0000"/>
                </a:solidFill>
                <a:latin typeface="Cascadia Mono" panose="020B0609020000020004" pitchFamily="49" charset="0"/>
              </a:rPr>
              <a:t>Name</a:t>
            </a:r>
            <a:r>
              <a:rPr lang="en-US" sz="900" dirty="0">
                <a:solidFill>
                  <a:srgbClr val="0000FF"/>
                </a:solidFill>
                <a:latin typeface="Cascadia Mono" panose="020B0609020000020004" pitchFamily="49" charset="0"/>
              </a:rPr>
              <a:t>="ExamenParcialEntry"</a:t>
            </a:r>
            <a:r>
              <a:rPr lang="en-US" sz="900" dirty="0">
                <a:solidFill>
                  <a:srgbClr val="FF0000"/>
                </a:solidFill>
                <a:latin typeface="Cascadia Mono" panose="020B0609020000020004" pitchFamily="49" charset="0"/>
              </a:rPr>
              <a:t> Placeholder</a:t>
            </a:r>
            <a:r>
              <a:rPr lang="en-US" sz="900" dirty="0">
                <a:solidFill>
                  <a:srgbClr val="0000FF"/>
                </a:solidFill>
                <a:latin typeface="Cascadia Mono" panose="020B0609020000020004" pitchFamily="49" charset="0"/>
              </a:rPr>
              <a:t>="Ingrese la nota del examen parcial"</a:t>
            </a:r>
            <a:r>
              <a:rPr lang="en-US" sz="900" dirty="0">
                <a:solidFill>
                  <a:srgbClr val="FF0000"/>
                </a:solidFill>
                <a:latin typeface="Cascadia Mono" panose="020B0609020000020004" pitchFamily="49" charset="0"/>
              </a:rPr>
              <a:t> Keyboard</a:t>
            </a:r>
            <a:r>
              <a:rPr lang="en-US" sz="900" dirty="0">
                <a:solidFill>
                  <a:srgbClr val="0000FF"/>
                </a:solidFill>
                <a:latin typeface="Cascadia Mono" panose="020B0609020000020004" pitchFamily="49" charset="0"/>
              </a:rPr>
              <a:t>="Numeric"</a:t>
            </a:r>
            <a:r>
              <a:rPr lang="en-US" sz="900" dirty="0">
                <a:solidFill>
                  <a:srgbClr val="FF0000"/>
                </a:solidFill>
                <a:latin typeface="Cascadia Mono" panose="020B0609020000020004" pitchFamily="49" charset="0"/>
              </a:rPr>
              <a:t> Margin</a:t>
            </a:r>
            <a:r>
              <a:rPr lang="en-US" sz="900" dirty="0">
                <a:solidFill>
                  <a:srgbClr val="0000FF"/>
                </a:solidFill>
                <a:latin typeface="Cascadia Mono" panose="020B0609020000020004" pitchFamily="49" charset="0"/>
              </a:rPr>
              <a:t>="0,0,0,10"</a:t>
            </a:r>
            <a:r>
              <a:rPr lang="en-US" sz="900" dirty="0">
                <a:solidFill>
                  <a:srgbClr val="FF0000"/>
                </a:solidFill>
                <a:latin typeface="Cascadia Mono" panose="020B0609020000020004" pitchFamily="49" charset="0"/>
              </a:rPr>
              <a:t> TextColor</a:t>
            </a:r>
            <a:r>
              <a:rPr lang="en-US" sz="900" dirty="0">
                <a:solidFill>
                  <a:srgbClr val="0000FF"/>
                </a:solidFill>
                <a:latin typeface="Cascadia Mono" panose="020B0609020000020004" pitchFamily="49" charset="0"/>
              </a:rPr>
              <a:t>="Blue"</a:t>
            </a:r>
            <a:r>
              <a:rPr lang="en-US" sz="900" dirty="0">
                <a:solidFill>
                  <a:srgbClr val="FF0000"/>
                </a:solidFill>
                <a:latin typeface="Cascadia Mono" panose="020B0609020000020004" pitchFamily="49" charset="0"/>
              </a:rPr>
              <a:t> FontAttributes</a:t>
            </a:r>
            <a:r>
              <a:rPr lang="en-US" sz="900" dirty="0">
                <a:solidFill>
                  <a:srgbClr val="0000FF"/>
                </a:solidFill>
                <a:latin typeface="Cascadia Mono" panose="020B0609020000020004" pitchFamily="49" charset="0"/>
              </a:rPr>
              <a:t>="Bold"/&gt;</a:t>
            </a:r>
            <a:endParaRPr lang="en-US" sz="900" dirty="0">
              <a:solidFill>
                <a:srgbClr val="000000"/>
              </a:solidFill>
              <a:latin typeface="Cascadia Mono" panose="020B0609020000020004" pitchFamily="49" charset="0"/>
            </a:endParaRPr>
          </a:p>
          <a:p>
            <a:endParaRPr lang="en-US" sz="900" dirty="0">
              <a:solidFill>
                <a:srgbClr val="000000"/>
              </a:solidFill>
              <a:latin typeface="Cascadia Mono" panose="020B0609020000020004" pitchFamily="49" charset="0"/>
            </a:endParaRPr>
          </a:p>
          <a:p>
            <a:r>
              <a:rPr lang="es-ES" sz="900" dirty="0">
                <a:solidFill>
                  <a:srgbClr val="000000"/>
                </a:solidFill>
                <a:latin typeface="Cascadia Mono" panose="020B0609020000020004" pitchFamily="49" charset="0"/>
              </a:rPr>
              <a:t>            </a:t>
            </a:r>
            <a:r>
              <a:rPr lang="es-ES" sz="900" dirty="0">
                <a:solidFill>
                  <a:srgbClr val="0000FF"/>
                </a:solidFill>
                <a:latin typeface="Cascadia Mono" panose="020B0609020000020004" pitchFamily="49" charset="0"/>
              </a:rPr>
              <a:t>&lt;</a:t>
            </a:r>
            <a:r>
              <a:rPr lang="es-ES" sz="900" dirty="0">
                <a:solidFill>
                  <a:srgbClr val="A31515"/>
                </a:solidFill>
                <a:latin typeface="Cascadia Mono" panose="020B0609020000020004" pitchFamily="49" charset="0"/>
              </a:rPr>
              <a:t>Label</a:t>
            </a:r>
            <a:r>
              <a:rPr lang="es-ES" sz="900" dirty="0">
                <a:solidFill>
                  <a:srgbClr val="FF0000"/>
                </a:solidFill>
                <a:latin typeface="Cascadia Mono" panose="020B0609020000020004" pitchFamily="49" charset="0"/>
              </a:rPr>
              <a:t> Text</a:t>
            </a:r>
            <a:r>
              <a:rPr lang="es-ES" sz="900" dirty="0">
                <a:solidFill>
                  <a:srgbClr val="0000FF"/>
                </a:solidFill>
                <a:latin typeface="Cascadia Mono" panose="020B0609020000020004" pitchFamily="49" charset="0"/>
              </a:rPr>
              <a:t>="Nota del Examen Final"</a:t>
            </a:r>
            <a:r>
              <a:rPr lang="es-ES" sz="900" dirty="0">
                <a:solidFill>
                  <a:srgbClr val="FF0000"/>
                </a:solidFill>
                <a:latin typeface="Cascadia Mono" panose="020B0609020000020004" pitchFamily="49" charset="0"/>
              </a:rPr>
              <a:t> FontAttributes</a:t>
            </a:r>
            <a:r>
              <a:rPr lang="es-ES" sz="900" dirty="0">
                <a:solidFill>
                  <a:srgbClr val="0000FF"/>
                </a:solidFill>
                <a:latin typeface="Cascadia Mono" panose="020B0609020000020004" pitchFamily="49" charset="0"/>
              </a:rPr>
              <a:t>="Bold" /&gt;</a:t>
            </a:r>
            <a:endParaRPr lang="es-ES"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&lt;</a:t>
            </a:r>
            <a:r>
              <a:rPr lang="en-US" sz="900" dirty="0">
                <a:solidFill>
                  <a:srgbClr val="A31515"/>
                </a:solidFill>
                <a:latin typeface="Cascadia Mono" panose="020B0609020000020004" pitchFamily="49" charset="0"/>
              </a:rPr>
              <a:t>Entry</a:t>
            </a:r>
            <a:r>
              <a:rPr lang="en-US" sz="900" dirty="0">
                <a:solidFill>
                  <a:srgbClr val="FF0000"/>
                </a:solidFill>
                <a:latin typeface="Cascadia Mono" panose="020B0609020000020004" pitchFamily="49" charset="0"/>
              </a:rPr>
              <a:t> x</a:t>
            </a:r>
            <a:r>
              <a:rPr lang="en-US" sz="900" dirty="0">
                <a:solidFill>
                  <a:srgbClr val="0000FF"/>
                </a:solidFill>
                <a:latin typeface="Cascadia Mono" panose="020B0609020000020004" pitchFamily="49" charset="0"/>
              </a:rPr>
              <a:t>:</a:t>
            </a:r>
            <a:r>
              <a:rPr lang="en-US" sz="900" dirty="0">
                <a:solidFill>
                  <a:srgbClr val="FF0000"/>
                </a:solidFill>
                <a:latin typeface="Cascadia Mono" panose="020B0609020000020004" pitchFamily="49" charset="0"/>
              </a:rPr>
              <a:t>Name</a:t>
            </a:r>
            <a:r>
              <a:rPr lang="en-US" sz="900" dirty="0">
                <a:solidFill>
                  <a:srgbClr val="0000FF"/>
                </a:solidFill>
                <a:latin typeface="Cascadia Mono" panose="020B0609020000020004" pitchFamily="49" charset="0"/>
              </a:rPr>
              <a:t>="ExamenFinalEntry"</a:t>
            </a:r>
            <a:r>
              <a:rPr lang="en-US" sz="900" dirty="0">
                <a:solidFill>
                  <a:srgbClr val="FF0000"/>
                </a:solidFill>
                <a:latin typeface="Cascadia Mono" panose="020B0609020000020004" pitchFamily="49" charset="0"/>
              </a:rPr>
              <a:t> Placeholder</a:t>
            </a:r>
            <a:r>
              <a:rPr lang="en-US" sz="900" dirty="0">
                <a:solidFill>
                  <a:srgbClr val="0000FF"/>
                </a:solidFill>
                <a:latin typeface="Cascadia Mono" panose="020B0609020000020004" pitchFamily="49" charset="0"/>
              </a:rPr>
              <a:t>="Ingrese la nota del examen final"</a:t>
            </a:r>
            <a:r>
              <a:rPr lang="en-US" sz="900" dirty="0">
                <a:solidFill>
                  <a:srgbClr val="FF0000"/>
                </a:solidFill>
                <a:latin typeface="Cascadia Mono" panose="020B0609020000020004" pitchFamily="49" charset="0"/>
              </a:rPr>
              <a:t> Keyboard</a:t>
            </a:r>
            <a:r>
              <a:rPr lang="en-US" sz="900" dirty="0">
                <a:solidFill>
                  <a:srgbClr val="0000FF"/>
                </a:solidFill>
                <a:latin typeface="Cascadia Mono" panose="020B0609020000020004" pitchFamily="49" charset="0"/>
              </a:rPr>
              <a:t>="Numeric"</a:t>
            </a:r>
            <a:r>
              <a:rPr lang="en-US" sz="900" dirty="0">
                <a:solidFill>
                  <a:srgbClr val="FF0000"/>
                </a:solidFill>
                <a:latin typeface="Cascadia Mono" panose="020B0609020000020004" pitchFamily="49" charset="0"/>
              </a:rPr>
              <a:t> Margin</a:t>
            </a:r>
            <a:r>
              <a:rPr lang="en-US" sz="900" dirty="0">
                <a:solidFill>
                  <a:srgbClr val="0000FF"/>
                </a:solidFill>
                <a:latin typeface="Cascadia Mono" panose="020B0609020000020004" pitchFamily="49" charset="0"/>
              </a:rPr>
              <a:t>="0,0,0,10"</a:t>
            </a:r>
            <a:r>
              <a:rPr lang="en-US" sz="900" dirty="0">
                <a:solidFill>
                  <a:srgbClr val="FF0000"/>
                </a:solidFill>
                <a:latin typeface="Cascadia Mono" panose="020B0609020000020004" pitchFamily="49" charset="0"/>
              </a:rPr>
              <a:t> TextColor</a:t>
            </a:r>
            <a:r>
              <a:rPr lang="en-US" sz="900" dirty="0">
                <a:solidFill>
                  <a:srgbClr val="0000FF"/>
                </a:solidFill>
                <a:latin typeface="Cascadia Mono" panose="020B0609020000020004" pitchFamily="49" charset="0"/>
              </a:rPr>
              <a:t>="Blue"</a:t>
            </a:r>
            <a:r>
              <a:rPr lang="en-US" sz="900" dirty="0">
                <a:solidFill>
                  <a:srgbClr val="FF0000"/>
                </a:solidFill>
                <a:latin typeface="Cascadia Mono" panose="020B0609020000020004" pitchFamily="49" charset="0"/>
              </a:rPr>
              <a:t> FontAttributes</a:t>
            </a:r>
            <a:r>
              <a:rPr lang="en-US" sz="900" dirty="0">
                <a:solidFill>
                  <a:srgbClr val="0000FF"/>
                </a:solidFill>
                <a:latin typeface="Cascadia Mono" panose="020B0609020000020004" pitchFamily="49" charset="0"/>
              </a:rPr>
              <a:t>="Bold"/&gt;</a:t>
            </a:r>
            <a:endParaRPr lang="en-US" sz="900" dirty="0">
              <a:solidFill>
                <a:srgbClr val="000000"/>
              </a:solidFill>
              <a:latin typeface="Cascadia Mono" panose="020B0609020000020004" pitchFamily="49" charset="0"/>
            </a:endParaRPr>
          </a:p>
          <a:p>
            <a:endParaRPr lang="en-US"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&lt;</a:t>
            </a:r>
            <a:r>
              <a:rPr lang="en-US" sz="900" dirty="0">
                <a:solidFill>
                  <a:srgbClr val="A31515"/>
                </a:solidFill>
                <a:latin typeface="Cascadia Mono" panose="020B0609020000020004" pitchFamily="49" charset="0"/>
              </a:rPr>
              <a:t>Button</a:t>
            </a:r>
            <a:r>
              <a:rPr lang="en-US" sz="900" dirty="0">
                <a:solidFill>
                  <a:srgbClr val="FF0000"/>
                </a:solidFill>
                <a:latin typeface="Cascadia Mono" panose="020B0609020000020004" pitchFamily="49" charset="0"/>
              </a:rPr>
              <a:t> Text</a:t>
            </a:r>
            <a:r>
              <a:rPr lang="en-US" sz="900" dirty="0">
                <a:solidFill>
                  <a:srgbClr val="0000FF"/>
                </a:solidFill>
                <a:latin typeface="Cascadia Mono" panose="020B0609020000020004" pitchFamily="49" charset="0"/>
              </a:rPr>
              <a:t>="Calcular nota final"</a:t>
            </a:r>
            <a:r>
              <a:rPr lang="en-US" sz="900" dirty="0">
                <a:solidFill>
                  <a:srgbClr val="FF0000"/>
                </a:solidFill>
                <a:latin typeface="Cascadia Mono" panose="020B0609020000020004" pitchFamily="49" charset="0"/>
              </a:rPr>
              <a:t> BackgroundColor</a:t>
            </a:r>
            <a:r>
              <a:rPr lang="en-US" sz="900" dirty="0">
                <a:solidFill>
                  <a:srgbClr val="0000FF"/>
                </a:solidFill>
                <a:latin typeface="Cascadia Mono" panose="020B0609020000020004" pitchFamily="49" charset="0"/>
              </a:rPr>
              <a:t>="Green"</a:t>
            </a:r>
            <a:r>
              <a:rPr lang="en-US" sz="900" dirty="0">
                <a:solidFill>
                  <a:srgbClr val="FF0000"/>
                </a:solidFill>
                <a:latin typeface="Cascadia Mono" panose="020B0609020000020004" pitchFamily="49" charset="0"/>
              </a:rPr>
              <a:t> Clicked</a:t>
            </a:r>
            <a:r>
              <a:rPr lang="en-US" sz="900" dirty="0">
                <a:solidFill>
                  <a:srgbClr val="0000FF"/>
                </a:solidFill>
                <a:latin typeface="Cascadia Mono" panose="020B0609020000020004" pitchFamily="49" charset="0"/>
              </a:rPr>
              <a:t>="Button_Clicked"</a:t>
            </a:r>
            <a:r>
              <a:rPr lang="en-US" sz="900" dirty="0">
                <a:solidFill>
                  <a:srgbClr val="FF0000"/>
                </a:solidFill>
                <a:latin typeface="Cascadia Mono" panose="020B0609020000020004" pitchFamily="49" charset="0"/>
              </a:rPr>
              <a:t> HorizontalOptions</a:t>
            </a:r>
            <a:r>
              <a:rPr lang="en-US" sz="900" dirty="0">
                <a:solidFill>
                  <a:srgbClr val="0000FF"/>
                </a:solidFill>
                <a:latin typeface="Cascadia Mono" panose="020B0609020000020004" pitchFamily="49" charset="0"/>
              </a:rPr>
              <a:t>="Center"</a:t>
            </a:r>
            <a:r>
              <a:rPr lang="en-US" sz="900" dirty="0">
                <a:solidFill>
                  <a:srgbClr val="FF0000"/>
                </a:solidFill>
                <a:latin typeface="Cascadia Mono" panose="020B0609020000020004" pitchFamily="49" charset="0"/>
              </a:rPr>
              <a:t> TextColor</a:t>
            </a:r>
            <a:r>
              <a:rPr lang="en-US" sz="900" dirty="0">
                <a:solidFill>
                  <a:srgbClr val="0000FF"/>
                </a:solidFill>
                <a:latin typeface="Cascadia Mono" panose="020B0609020000020004" pitchFamily="49" charset="0"/>
              </a:rPr>
              <a:t>="White"</a:t>
            </a:r>
            <a:r>
              <a:rPr lang="en-US" sz="900" dirty="0">
                <a:solidFill>
                  <a:srgbClr val="FF0000"/>
                </a:solidFill>
                <a:latin typeface="Cascadia Mono" panose="020B0609020000020004" pitchFamily="49" charset="0"/>
              </a:rPr>
              <a:t> FontAttributes</a:t>
            </a:r>
            <a:r>
              <a:rPr lang="en-US" sz="900" dirty="0">
                <a:solidFill>
                  <a:srgbClr val="0000FF"/>
                </a:solidFill>
                <a:latin typeface="Cascadia Mono" panose="020B0609020000020004" pitchFamily="49" charset="0"/>
              </a:rPr>
              <a:t>="Bold"/&gt;</a:t>
            </a:r>
            <a:endParaRPr lang="en-US" sz="900" dirty="0">
              <a:solidFill>
                <a:srgbClr val="000000"/>
              </a:solidFill>
              <a:latin typeface="Cascadia Mono" panose="020B0609020000020004" pitchFamily="49" charset="0"/>
            </a:endParaRPr>
          </a:p>
          <a:p>
            <a:endParaRPr lang="en-US"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&lt;</a:t>
            </a:r>
            <a:r>
              <a:rPr lang="en-US" sz="900" dirty="0">
                <a:solidFill>
                  <a:srgbClr val="A31515"/>
                </a:solidFill>
                <a:latin typeface="Cascadia Mono" panose="020B0609020000020004" pitchFamily="49" charset="0"/>
              </a:rPr>
              <a:t>Label</a:t>
            </a:r>
            <a:r>
              <a:rPr lang="en-US" sz="900" dirty="0">
                <a:solidFill>
                  <a:srgbClr val="FF0000"/>
                </a:solidFill>
                <a:latin typeface="Cascadia Mono" panose="020B0609020000020004" pitchFamily="49" charset="0"/>
              </a:rPr>
              <a:t> Text</a:t>
            </a:r>
            <a:r>
              <a:rPr lang="en-US" sz="900" dirty="0">
                <a:solidFill>
                  <a:srgbClr val="0000FF"/>
                </a:solidFill>
                <a:latin typeface="Cascadia Mono" panose="020B0609020000020004" pitchFamily="49" charset="0"/>
              </a:rPr>
              <a:t>="Nota Final: "</a:t>
            </a:r>
            <a:r>
              <a:rPr lang="en-US" sz="900" dirty="0">
                <a:solidFill>
                  <a:srgbClr val="FF0000"/>
                </a:solidFill>
                <a:latin typeface="Cascadia Mono" panose="020B0609020000020004" pitchFamily="49" charset="0"/>
              </a:rPr>
              <a:t> FontAttributes</a:t>
            </a:r>
            <a:r>
              <a:rPr lang="en-US" sz="900" dirty="0">
                <a:solidFill>
                  <a:srgbClr val="0000FF"/>
                </a:solidFill>
                <a:latin typeface="Cascadia Mono" panose="020B0609020000020004" pitchFamily="49" charset="0"/>
              </a:rPr>
              <a:t>="Bold"</a:t>
            </a:r>
            <a:r>
              <a:rPr lang="en-US" sz="900" dirty="0">
                <a:solidFill>
                  <a:srgbClr val="FF0000"/>
                </a:solidFill>
                <a:latin typeface="Cascadia Mono" panose="020B0609020000020004" pitchFamily="49" charset="0"/>
              </a:rPr>
              <a:t> FontSize</a:t>
            </a:r>
            <a:r>
              <a:rPr lang="en-US" sz="900" dirty="0">
                <a:solidFill>
                  <a:srgbClr val="0000FF"/>
                </a:solidFill>
                <a:latin typeface="Cascadia Mono" panose="020B0609020000020004" pitchFamily="49" charset="0"/>
              </a:rPr>
              <a:t>="26"</a:t>
            </a:r>
            <a:r>
              <a:rPr lang="en-US" sz="900" dirty="0">
                <a:solidFill>
                  <a:srgbClr val="FF0000"/>
                </a:solidFill>
                <a:latin typeface="Cascadia Mono" panose="020B0609020000020004" pitchFamily="49" charset="0"/>
              </a:rPr>
              <a:t> HorizontalOptions</a:t>
            </a:r>
            <a:r>
              <a:rPr lang="en-US" sz="900" dirty="0">
                <a:solidFill>
                  <a:srgbClr val="0000FF"/>
                </a:solidFill>
                <a:latin typeface="Cascadia Mono" panose="020B0609020000020004" pitchFamily="49" charset="0"/>
              </a:rPr>
              <a:t>="Center"</a:t>
            </a:r>
            <a:r>
              <a:rPr lang="en-US" sz="900" dirty="0">
                <a:solidFill>
                  <a:srgbClr val="FF0000"/>
                </a:solidFill>
                <a:latin typeface="Cascadia Mono" panose="020B0609020000020004" pitchFamily="49" charset="0"/>
              </a:rPr>
              <a:t> Margin</a:t>
            </a:r>
            <a:r>
              <a:rPr lang="en-US" sz="900" dirty="0">
                <a:solidFill>
                  <a:srgbClr val="0000FF"/>
                </a:solidFill>
                <a:latin typeface="Cascadia Mono" panose="020B0609020000020004" pitchFamily="49" charset="0"/>
              </a:rPr>
              <a:t>="0,20,0,0"</a:t>
            </a:r>
            <a:r>
              <a:rPr lang="en-US" sz="900" dirty="0">
                <a:solidFill>
                  <a:srgbClr val="FF0000"/>
                </a:solidFill>
                <a:latin typeface="Cascadia Mono" panose="020B0609020000020004" pitchFamily="49" charset="0"/>
              </a:rPr>
              <a:t> TextColor</a:t>
            </a:r>
            <a:r>
              <a:rPr lang="en-US" sz="900" dirty="0">
                <a:solidFill>
                  <a:srgbClr val="0000FF"/>
                </a:solidFill>
                <a:latin typeface="Cascadia Mono" panose="020B0609020000020004" pitchFamily="49" charset="0"/>
              </a:rPr>
              <a:t>="Black" /&gt;</a:t>
            </a:r>
            <a:endParaRPr lang="en-US"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&lt;</a:t>
            </a:r>
            <a:r>
              <a:rPr lang="en-US" sz="900" dirty="0">
                <a:solidFill>
                  <a:srgbClr val="A31515"/>
                </a:solidFill>
                <a:latin typeface="Cascadia Mono" panose="020B0609020000020004" pitchFamily="49" charset="0"/>
              </a:rPr>
              <a:t>Label</a:t>
            </a:r>
            <a:r>
              <a:rPr lang="en-US" sz="900" dirty="0">
                <a:solidFill>
                  <a:srgbClr val="FF0000"/>
                </a:solidFill>
                <a:latin typeface="Cascadia Mono" panose="020B0609020000020004" pitchFamily="49" charset="0"/>
              </a:rPr>
              <a:t> x</a:t>
            </a:r>
            <a:r>
              <a:rPr lang="en-US" sz="900" dirty="0">
                <a:solidFill>
                  <a:srgbClr val="0000FF"/>
                </a:solidFill>
                <a:latin typeface="Cascadia Mono" panose="020B0609020000020004" pitchFamily="49" charset="0"/>
              </a:rPr>
              <a:t>:</a:t>
            </a:r>
            <a:r>
              <a:rPr lang="en-US" sz="900" dirty="0">
                <a:solidFill>
                  <a:srgbClr val="FF0000"/>
                </a:solidFill>
                <a:latin typeface="Cascadia Mono" panose="020B0609020000020004" pitchFamily="49" charset="0"/>
              </a:rPr>
              <a:t>Name</a:t>
            </a:r>
            <a:r>
              <a:rPr lang="en-US" sz="900" dirty="0">
                <a:solidFill>
                  <a:srgbClr val="0000FF"/>
                </a:solidFill>
                <a:latin typeface="Cascadia Mono" panose="020B0609020000020004" pitchFamily="49" charset="0"/>
              </a:rPr>
              <a:t>="NotaFinalLabel"</a:t>
            </a:r>
            <a:r>
              <a:rPr lang="en-US" sz="900" dirty="0">
                <a:solidFill>
                  <a:srgbClr val="FF0000"/>
                </a:solidFill>
                <a:latin typeface="Cascadia Mono" panose="020B0609020000020004" pitchFamily="49" charset="0"/>
              </a:rPr>
              <a:t> FontSize</a:t>
            </a:r>
            <a:r>
              <a:rPr lang="en-US" sz="900" dirty="0">
                <a:solidFill>
                  <a:srgbClr val="0000FF"/>
                </a:solidFill>
                <a:latin typeface="Cascadia Mono" panose="020B0609020000020004" pitchFamily="49" charset="0"/>
              </a:rPr>
              <a:t>="28"</a:t>
            </a:r>
            <a:r>
              <a:rPr lang="en-US" sz="900" dirty="0">
                <a:solidFill>
                  <a:srgbClr val="FF0000"/>
                </a:solidFill>
                <a:latin typeface="Cascadia Mono" panose="020B0609020000020004" pitchFamily="49" charset="0"/>
              </a:rPr>
              <a:t> HorizontalOptions</a:t>
            </a:r>
            <a:r>
              <a:rPr lang="en-US" sz="900" dirty="0">
                <a:solidFill>
                  <a:srgbClr val="0000FF"/>
                </a:solidFill>
                <a:latin typeface="Cascadia Mono" panose="020B0609020000020004" pitchFamily="49" charset="0"/>
              </a:rPr>
              <a:t>="Center"</a:t>
            </a:r>
            <a:r>
              <a:rPr lang="en-US" sz="900" dirty="0">
                <a:solidFill>
                  <a:srgbClr val="FF0000"/>
                </a:solidFill>
                <a:latin typeface="Cascadia Mono" panose="020B0609020000020004" pitchFamily="49" charset="0"/>
              </a:rPr>
              <a:t> TextColor</a:t>
            </a:r>
            <a:r>
              <a:rPr lang="en-US" sz="900" dirty="0">
                <a:solidFill>
                  <a:srgbClr val="0000FF"/>
                </a:solidFill>
                <a:latin typeface="Cascadia Mono" panose="020B0609020000020004" pitchFamily="49" charset="0"/>
              </a:rPr>
              <a:t>="Green"</a:t>
            </a:r>
            <a:r>
              <a:rPr lang="en-US" sz="900" dirty="0">
                <a:solidFill>
                  <a:srgbClr val="FF0000"/>
                </a:solidFill>
                <a:latin typeface="Cascadia Mono" panose="020B0609020000020004" pitchFamily="49" charset="0"/>
              </a:rPr>
              <a:t> FontAttributes</a:t>
            </a:r>
            <a:r>
              <a:rPr lang="en-US" sz="900" dirty="0">
                <a:solidFill>
                  <a:srgbClr val="0000FF"/>
                </a:solidFill>
                <a:latin typeface="Cascadia Mono" panose="020B0609020000020004" pitchFamily="49" charset="0"/>
              </a:rPr>
              <a:t>="Bold"/&gt;</a:t>
            </a:r>
            <a:endParaRPr lang="en-US" sz="900" dirty="0">
              <a:solidFill>
                <a:srgbClr val="000000"/>
              </a:solidFill>
              <a:latin typeface="Cascadia Mono" panose="020B0609020000020004" pitchFamily="49" charset="0"/>
            </a:endParaRPr>
          </a:p>
          <a:p>
            <a:endParaRPr lang="en-US"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&lt;</a:t>
            </a:r>
            <a:r>
              <a:rPr lang="en-US" sz="900" dirty="0">
                <a:solidFill>
                  <a:srgbClr val="A31515"/>
                </a:solidFill>
                <a:latin typeface="Cascadia Mono" panose="020B0609020000020004" pitchFamily="49" charset="0"/>
              </a:rPr>
              <a:t>Label</a:t>
            </a:r>
            <a:r>
              <a:rPr lang="en-US" sz="900" dirty="0">
                <a:solidFill>
                  <a:srgbClr val="FF0000"/>
                </a:solidFill>
                <a:latin typeface="Cascadia Mono" panose="020B0609020000020004" pitchFamily="49" charset="0"/>
              </a:rPr>
              <a:t> Text</a:t>
            </a:r>
            <a:r>
              <a:rPr lang="en-US" sz="900" dirty="0">
                <a:solidFill>
                  <a:srgbClr val="0000FF"/>
                </a:solidFill>
                <a:latin typeface="Cascadia Mono" panose="020B0609020000020004" pitchFamily="49" charset="0"/>
              </a:rPr>
              <a:t>="Equivalencia en Letra: "</a:t>
            </a:r>
            <a:r>
              <a:rPr lang="en-US" sz="900" dirty="0">
                <a:solidFill>
                  <a:srgbClr val="FF0000"/>
                </a:solidFill>
                <a:latin typeface="Cascadia Mono" panose="020B0609020000020004" pitchFamily="49" charset="0"/>
              </a:rPr>
              <a:t> FontAttributes</a:t>
            </a:r>
            <a:r>
              <a:rPr lang="en-US" sz="900" dirty="0">
                <a:solidFill>
                  <a:srgbClr val="0000FF"/>
                </a:solidFill>
                <a:latin typeface="Cascadia Mono" panose="020B0609020000020004" pitchFamily="49" charset="0"/>
              </a:rPr>
              <a:t>="Bold"</a:t>
            </a:r>
            <a:r>
              <a:rPr lang="en-US" sz="900" dirty="0">
                <a:solidFill>
                  <a:srgbClr val="FF0000"/>
                </a:solidFill>
                <a:latin typeface="Cascadia Mono" panose="020B0609020000020004" pitchFamily="49" charset="0"/>
              </a:rPr>
              <a:t> FontSize</a:t>
            </a:r>
            <a:r>
              <a:rPr lang="en-US" sz="900" dirty="0">
                <a:solidFill>
                  <a:srgbClr val="0000FF"/>
                </a:solidFill>
                <a:latin typeface="Cascadia Mono" panose="020B0609020000020004" pitchFamily="49" charset="0"/>
              </a:rPr>
              <a:t>="26"</a:t>
            </a:r>
            <a:r>
              <a:rPr lang="en-US" sz="900" dirty="0">
                <a:solidFill>
                  <a:srgbClr val="FF0000"/>
                </a:solidFill>
                <a:latin typeface="Cascadia Mono" panose="020B0609020000020004" pitchFamily="49" charset="0"/>
              </a:rPr>
              <a:t> HorizontalOptions</a:t>
            </a:r>
            <a:r>
              <a:rPr lang="en-US" sz="900" dirty="0">
                <a:solidFill>
                  <a:srgbClr val="0000FF"/>
                </a:solidFill>
                <a:latin typeface="Cascadia Mono" panose="020B0609020000020004" pitchFamily="49" charset="0"/>
              </a:rPr>
              <a:t>="Center"</a:t>
            </a:r>
            <a:r>
              <a:rPr lang="en-US" sz="900" dirty="0">
                <a:solidFill>
                  <a:srgbClr val="FF0000"/>
                </a:solidFill>
                <a:latin typeface="Cascadia Mono" panose="020B0609020000020004" pitchFamily="49" charset="0"/>
              </a:rPr>
              <a:t> Margin</a:t>
            </a:r>
            <a:r>
              <a:rPr lang="en-US" sz="900" dirty="0">
                <a:solidFill>
                  <a:srgbClr val="0000FF"/>
                </a:solidFill>
                <a:latin typeface="Cascadia Mono" panose="020B0609020000020004" pitchFamily="49" charset="0"/>
              </a:rPr>
              <a:t>="0,20,0,0"</a:t>
            </a:r>
            <a:r>
              <a:rPr lang="en-US" sz="900" dirty="0">
                <a:solidFill>
                  <a:srgbClr val="FF0000"/>
                </a:solidFill>
                <a:latin typeface="Cascadia Mono" panose="020B0609020000020004" pitchFamily="49" charset="0"/>
              </a:rPr>
              <a:t> TextColor</a:t>
            </a:r>
            <a:r>
              <a:rPr lang="en-US" sz="900" dirty="0">
                <a:solidFill>
                  <a:srgbClr val="0000FF"/>
                </a:solidFill>
                <a:latin typeface="Cascadia Mono" panose="020B0609020000020004" pitchFamily="49" charset="0"/>
              </a:rPr>
              <a:t>="Black"/&gt;</a:t>
            </a:r>
            <a:endParaRPr lang="en-US"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&lt;</a:t>
            </a:r>
            <a:r>
              <a:rPr lang="en-US" sz="900" dirty="0">
                <a:solidFill>
                  <a:srgbClr val="A31515"/>
                </a:solidFill>
                <a:latin typeface="Cascadia Mono" panose="020B0609020000020004" pitchFamily="49" charset="0"/>
              </a:rPr>
              <a:t>Label</a:t>
            </a:r>
            <a:r>
              <a:rPr lang="en-US" sz="900" dirty="0">
                <a:solidFill>
                  <a:srgbClr val="FF0000"/>
                </a:solidFill>
                <a:latin typeface="Cascadia Mono" panose="020B0609020000020004" pitchFamily="49" charset="0"/>
              </a:rPr>
              <a:t> x</a:t>
            </a:r>
            <a:r>
              <a:rPr lang="en-US" sz="900" dirty="0">
                <a:solidFill>
                  <a:srgbClr val="0000FF"/>
                </a:solidFill>
                <a:latin typeface="Cascadia Mono" panose="020B0609020000020004" pitchFamily="49" charset="0"/>
              </a:rPr>
              <a:t>:</a:t>
            </a:r>
            <a:r>
              <a:rPr lang="en-US" sz="900" dirty="0">
                <a:solidFill>
                  <a:srgbClr val="FF0000"/>
                </a:solidFill>
                <a:latin typeface="Cascadia Mono" panose="020B0609020000020004" pitchFamily="49" charset="0"/>
              </a:rPr>
              <a:t>Name</a:t>
            </a:r>
            <a:r>
              <a:rPr lang="en-US" sz="900" dirty="0">
                <a:solidFill>
                  <a:srgbClr val="0000FF"/>
                </a:solidFill>
                <a:latin typeface="Cascadia Mono" panose="020B0609020000020004" pitchFamily="49" charset="0"/>
              </a:rPr>
              <a:t>="EquivalenciaLabel"</a:t>
            </a:r>
            <a:r>
              <a:rPr lang="en-US" sz="900" dirty="0">
                <a:solidFill>
                  <a:srgbClr val="FF0000"/>
                </a:solidFill>
                <a:latin typeface="Cascadia Mono" panose="020B0609020000020004" pitchFamily="49" charset="0"/>
              </a:rPr>
              <a:t> FontSize</a:t>
            </a:r>
            <a:r>
              <a:rPr lang="en-US" sz="900" dirty="0">
                <a:solidFill>
                  <a:srgbClr val="0000FF"/>
                </a:solidFill>
                <a:latin typeface="Cascadia Mono" panose="020B0609020000020004" pitchFamily="49" charset="0"/>
              </a:rPr>
              <a:t>="28"</a:t>
            </a:r>
            <a:r>
              <a:rPr lang="en-US" sz="900" dirty="0">
                <a:solidFill>
                  <a:srgbClr val="FF0000"/>
                </a:solidFill>
                <a:latin typeface="Cascadia Mono" panose="020B0609020000020004" pitchFamily="49" charset="0"/>
              </a:rPr>
              <a:t> HorizontalOptions</a:t>
            </a:r>
            <a:r>
              <a:rPr lang="en-US" sz="900" dirty="0">
                <a:solidFill>
                  <a:srgbClr val="0000FF"/>
                </a:solidFill>
                <a:latin typeface="Cascadia Mono" panose="020B0609020000020004" pitchFamily="49" charset="0"/>
              </a:rPr>
              <a:t>="Center"</a:t>
            </a:r>
            <a:r>
              <a:rPr lang="en-US" sz="900" dirty="0">
                <a:solidFill>
                  <a:srgbClr val="FF0000"/>
                </a:solidFill>
                <a:latin typeface="Cascadia Mono" panose="020B0609020000020004" pitchFamily="49" charset="0"/>
              </a:rPr>
              <a:t> TextColor</a:t>
            </a:r>
            <a:r>
              <a:rPr lang="en-US" sz="900" dirty="0">
                <a:solidFill>
                  <a:srgbClr val="0000FF"/>
                </a:solidFill>
                <a:latin typeface="Cascadia Mono" panose="020B0609020000020004" pitchFamily="49" charset="0"/>
              </a:rPr>
              <a:t>="Green"</a:t>
            </a:r>
            <a:r>
              <a:rPr lang="en-US" sz="900" dirty="0">
                <a:solidFill>
                  <a:srgbClr val="FF0000"/>
                </a:solidFill>
                <a:latin typeface="Cascadia Mono" panose="020B0609020000020004" pitchFamily="49" charset="0"/>
              </a:rPr>
              <a:t> FontAttributes</a:t>
            </a:r>
            <a:r>
              <a:rPr lang="en-US" sz="900" dirty="0">
                <a:solidFill>
                  <a:srgbClr val="0000FF"/>
                </a:solidFill>
                <a:latin typeface="Cascadia Mono" panose="020B0609020000020004" pitchFamily="49" charset="0"/>
              </a:rPr>
              <a:t>="Bold"/&gt;</a:t>
            </a:r>
            <a:endParaRPr lang="en-US"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&lt;/</a:t>
            </a:r>
            <a:r>
              <a:rPr lang="en-US" sz="900" dirty="0">
                <a:solidFill>
                  <a:srgbClr val="A31515"/>
                </a:solidFill>
                <a:latin typeface="Cascadia Mono" panose="020B0609020000020004" pitchFamily="49" charset="0"/>
              </a:rPr>
              <a:t>StackLayout</a:t>
            </a:r>
            <a:r>
              <a:rPr lang="en-US" sz="900" dirty="0">
                <a:solidFill>
                  <a:srgbClr val="0000FF"/>
                </a:solidFill>
                <a:latin typeface="Cascadia Mono" panose="020B0609020000020004" pitchFamily="49" charset="0"/>
              </a:rPr>
              <a:t>&gt;</a:t>
            </a:r>
            <a:endParaRPr lang="en-US" sz="900" dirty="0">
              <a:solidFill>
                <a:srgbClr val="000000"/>
              </a:solidFill>
              <a:latin typeface="Cascadia Mono" panose="020B0609020000020004" pitchFamily="49" charset="0"/>
            </a:endParaRPr>
          </a:p>
          <a:p>
            <a:endParaRPr lang="en-US"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&lt;/</a:t>
            </a:r>
            <a:r>
              <a:rPr lang="en-US" sz="900" dirty="0">
                <a:solidFill>
                  <a:srgbClr val="A31515"/>
                </a:solidFill>
                <a:latin typeface="Cascadia Mono" panose="020B0609020000020004" pitchFamily="49" charset="0"/>
              </a:rPr>
              <a:t>ScrollView</a:t>
            </a:r>
            <a:r>
              <a:rPr lang="en-US" sz="900" dirty="0">
                <a:solidFill>
                  <a:srgbClr val="0000FF"/>
                </a:solidFill>
                <a:latin typeface="Cascadia Mono" panose="020B0609020000020004" pitchFamily="49" charset="0"/>
              </a:rPr>
              <a:t>&gt;</a:t>
            </a:r>
            <a:endParaRPr lang="es-DO" sz="100" dirty="0"/>
          </a:p>
        </p:txBody>
      </p:sp>
      <p:sp>
        <p:nvSpPr>
          <p:cNvPr id="4" name="TextBox 3">
            <a:extLst>
              <a:ext uri="{FF2B5EF4-FFF2-40B4-BE49-F238E27FC236}">
                <a16:creationId xmlns:a16="http://schemas.microsoft.com/office/drawing/2014/main" id="{269A1ACD-B243-4120-9A85-77E2DA386588}"/>
              </a:ext>
            </a:extLst>
          </p:cNvPr>
          <p:cNvSpPr txBox="1"/>
          <p:nvPr/>
        </p:nvSpPr>
        <p:spPr>
          <a:xfrm>
            <a:off x="1545465" y="251168"/>
            <a:ext cx="9530366" cy="523220"/>
          </a:xfrm>
          <a:prstGeom prst="rect">
            <a:avLst/>
          </a:prstGeom>
          <a:noFill/>
        </p:spPr>
        <p:txBody>
          <a:bodyPr wrap="square" rtlCol="0">
            <a:spAutoFit/>
          </a:bodyPr>
          <a:lstStyle/>
          <a:p>
            <a:pPr algn="ctr"/>
            <a:r>
              <a:rPr lang="en-US" sz="2800" b="1" dirty="0"/>
              <a:t>Copiamos este Codigo de XAML en el MainPage.xaml</a:t>
            </a:r>
            <a:endParaRPr lang="es-DO" sz="2800" b="1" dirty="0"/>
          </a:p>
        </p:txBody>
      </p:sp>
    </p:spTree>
    <p:extLst>
      <p:ext uri="{BB962C8B-B14F-4D97-AF65-F5344CB8AC3E}">
        <p14:creationId xmlns:p14="http://schemas.microsoft.com/office/powerpoint/2010/main" val="1889665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79235E-479A-41C0-BCC1-500A94E900A7}"/>
              </a:ext>
            </a:extLst>
          </p:cNvPr>
          <p:cNvSpPr txBox="1"/>
          <p:nvPr/>
        </p:nvSpPr>
        <p:spPr>
          <a:xfrm>
            <a:off x="51516" y="42324"/>
            <a:ext cx="10457645" cy="400110"/>
          </a:xfrm>
          <a:prstGeom prst="rect">
            <a:avLst/>
          </a:prstGeom>
          <a:noFill/>
        </p:spPr>
        <p:txBody>
          <a:bodyPr wrap="square" rtlCol="0">
            <a:spAutoFit/>
          </a:bodyPr>
          <a:lstStyle/>
          <a:p>
            <a:r>
              <a:rPr lang="en-US" sz="2000" b="1" dirty="0"/>
              <a:t>Copiamos el Codigo en Amarillo de los Botones en el Codigo de XAML MainPage.xaml.cs</a:t>
            </a:r>
            <a:endParaRPr lang="es-DO" sz="2000" b="1" dirty="0"/>
          </a:p>
        </p:txBody>
      </p:sp>
      <p:sp>
        <p:nvSpPr>
          <p:cNvPr id="8" name="TextBox 7">
            <a:extLst>
              <a:ext uri="{FF2B5EF4-FFF2-40B4-BE49-F238E27FC236}">
                <a16:creationId xmlns:a16="http://schemas.microsoft.com/office/drawing/2014/main" id="{8AF83ED2-FCAE-456A-990B-5B09E09E737E}"/>
              </a:ext>
            </a:extLst>
          </p:cNvPr>
          <p:cNvSpPr txBox="1"/>
          <p:nvPr/>
        </p:nvSpPr>
        <p:spPr>
          <a:xfrm>
            <a:off x="208713" y="635138"/>
            <a:ext cx="11812958" cy="5678478"/>
          </a:xfrm>
          <a:prstGeom prst="rect">
            <a:avLst/>
          </a:prstGeom>
          <a:noFill/>
        </p:spPr>
        <p:txBody>
          <a:bodyPr wrap="square">
            <a:spAutoFit/>
          </a:bodyPr>
          <a:lstStyle/>
          <a:p>
            <a:r>
              <a:rPr lang="en-GB" sz="1100" dirty="0">
                <a:solidFill>
                  <a:srgbClr val="000000"/>
                </a:solidFill>
                <a:latin typeface="Cascadia Mono" panose="020B0609020000020004" pitchFamily="49" charset="0"/>
              </a:rPr>
              <a:t> </a:t>
            </a:r>
            <a:r>
              <a:rPr lang="en-GB" sz="1100" dirty="0">
                <a:solidFill>
                  <a:srgbClr val="0000FF"/>
                </a:solidFill>
                <a:latin typeface="Cascadia Mono" panose="020B0609020000020004" pitchFamily="49" charset="0"/>
              </a:rPr>
              <a:t>private</a:t>
            </a:r>
            <a:r>
              <a:rPr lang="en-GB" sz="1100" dirty="0">
                <a:solidFill>
                  <a:srgbClr val="000000"/>
                </a:solidFill>
                <a:latin typeface="Cascadia Mono" panose="020B0609020000020004" pitchFamily="49" charset="0"/>
              </a:rPr>
              <a:t> </a:t>
            </a:r>
            <a:r>
              <a:rPr lang="en-GB" sz="1100" dirty="0">
                <a:solidFill>
                  <a:srgbClr val="0000FF"/>
                </a:solidFill>
                <a:latin typeface="Cascadia Mono" panose="020B0609020000020004" pitchFamily="49" charset="0"/>
              </a:rPr>
              <a:t>void</a:t>
            </a:r>
            <a:r>
              <a:rPr lang="en-GB" sz="1100" dirty="0">
                <a:solidFill>
                  <a:srgbClr val="000000"/>
                </a:solidFill>
                <a:latin typeface="Cascadia Mono" panose="020B0609020000020004" pitchFamily="49" charset="0"/>
              </a:rPr>
              <a:t> Button_Clicked(</a:t>
            </a:r>
            <a:r>
              <a:rPr lang="en-GB" sz="1100" dirty="0">
                <a:solidFill>
                  <a:srgbClr val="0000FF"/>
                </a:solidFill>
                <a:latin typeface="Cascadia Mono" panose="020B0609020000020004" pitchFamily="49" charset="0"/>
              </a:rPr>
              <a:t>object</a:t>
            </a:r>
            <a:r>
              <a:rPr lang="en-GB" sz="1100" dirty="0">
                <a:solidFill>
                  <a:srgbClr val="000000"/>
                </a:solidFill>
                <a:latin typeface="Cascadia Mono" panose="020B0609020000020004" pitchFamily="49" charset="0"/>
              </a:rPr>
              <a:t> sender, EventArgs e)</a:t>
            </a:r>
          </a:p>
          <a:p>
            <a:r>
              <a:rPr lang="en-US" sz="1100" dirty="0">
                <a:solidFill>
                  <a:srgbClr val="000000"/>
                </a:solidFill>
                <a:latin typeface="Cascadia Mono" panose="020B0609020000020004" pitchFamily="49" charset="0"/>
              </a:rPr>
              <a:t>            {</a:t>
            </a:r>
          </a:p>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Validar que los campos no estén vacíos y sean números válidos</a:t>
            </a:r>
            <a:endParaRPr lang="es-E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if</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string</a:t>
            </a:r>
            <a:r>
              <a:rPr lang="en-US" sz="1100" dirty="0">
                <a:solidFill>
                  <a:srgbClr val="000000"/>
                </a:solidFill>
                <a:latin typeface="Cascadia Mono" panose="020B0609020000020004" pitchFamily="49" charset="0"/>
              </a:rPr>
              <a:t>.IsNullOrWhiteSpace(AsistenciaEntry.Text) ||</a:t>
            </a: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string</a:t>
            </a:r>
            <a:r>
              <a:rPr lang="en-US" sz="1100" dirty="0">
                <a:solidFill>
                  <a:srgbClr val="000000"/>
                </a:solidFill>
                <a:latin typeface="Cascadia Mono" panose="020B0609020000020004" pitchFamily="49" charset="0"/>
              </a:rPr>
              <a:t>.IsNullOrWhiteSpace(TrabajoPracticoEntry.Text) ||</a:t>
            </a: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string</a:t>
            </a:r>
            <a:r>
              <a:rPr lang="en-US" sz="1100" dirty="0">
                <a:solidFill>
                  <a:srgbClr val="000000"/>
                </a:solidFill>
                <a:latin typeface="Cascadia Mono" panose="020B0609020000020004" pitchFamily="49" charset="0"/>
              </a:rPr>
              <a:t>.IsNullOrWhiteSpace(ExamenParcialEntry.Text) ||</a:t>
            </a: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string</a:t>
            </a:r>
            <a:r>
              <a:rPr lang="en-US" sz="1100" dirty="0">
                <a:solidFill>
                  <a:srgbClr val="000000"/>
                </a:solidFill>
                <a:latin typeface="Cascadia Mono" panose="020B0609020000020004" pitchFamily="49" charset="0"/>
              </a:rPr>
              <a:t>.IsNullOrWhiteSpace(ExamenFinalEntry.Text))</a:t>
            </a:r>
          </a:p>
          <a:p>
            <a:r>
              <a:rPr lang="en-US" sz="1100" dirty="0">
                <a:solidFill>
                  <a:srgbClr val="000000"/>
                </a:solidFill>
                <a:latin typeface="Cascadia Mono" panose="020B0609020000020004" pitchFamily="49" charset="0"/>
              </a:rPr>
              <a:t>                {</a:t>
            </a:r>
          </a:p>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Mostrar un mensaje de error si algún campo está vacío</a:t>
            </a:r>
            <a:endParaRPr lang="es-ES" sz="1100" dirty="0">
              <a:solidFill>
                <a:srgbClr val="000000"/>
              </a:solidFill>
              <a:latin typeface="Cascadia Mono" panose="020B0609020000020004" pitchFamily="49" charset="0"/>
            </a:endParaRPr>
          </a:p>
          <a:p>
            <a:r>
              <a:rPr lang="es-ES" sz="1100" dirty="0">
                <a:solidFill>
                  <a:srgbClr val="000000"/>
                </a:solidFill>
                <a:latin typeface="Cascadia Mono" panose="020B0609020000020004" pitchFamily="49" charset="0"/>
              </a:rPr>
              <a:t>                    DisplayAlert(</a:t>
            </a:r>
            <a:r>
              <a:rPr lang="es-ES" sz="1100" dirty="0">
                <a:solidFill>
                  <a:srgbClr val="A31515"/>
                </a:solidFill>
                <a:latin typeface="Cascadia Mono" panose="020B0609020000020004" pitchFamily="49" charset="0"/>
              </a:rPr>
              <a:t>"Error"</a:t>
            </a:r>
            <a:r>
              <a:rPr lang="es-ES" sz="1100" dirty="0">
                <a:solidFill>
                  <a:srgbClr val="000000"/>
                </a:solidFill>
                <a:latin typeface="Cascadia Mono" panose="020B0609020000020004" pitchFamily="49" charset="0"/>
              </a:rPr>
              <a:t>, </a:t>
            </a:r>
            <a:r>
              <a:rPr lang="es-ES" sz="1100" dirty="0">
                <a:solidFill>
                  <a:srgbClr val="A31515"/>
                </a:solidFill>
                <a:latin typeface="Cascadia Mono" panose="020B0609020000020004" pitchFamily="49" charset="0"/>
              </a:rPr>
              <a:t>"Por favor, ingrese todas las notas."</a:t>
            </a:r>
            <a:r>
              <a:rPr lang="es-ES" sz="1100" dirty="0">
                <a:solidFill>
                  <a:srgbClr val="000000"/>
                </a:solidFill>
                <a:latin typeface="Cascadia Mono" panose="020B0609020000020004" pitchFamily="49" charset="0"/>
              </a:rPr>
              <a:t>, </a:t>
            </a:r>
            <a:r>
              <a:rPr lang="es-ES" sz="1100" dirty="0">
                <a:solidFill>
                  <a:srgbClr val="A31515"/>
                </a:solidFill>
                <a:latin typeface="Cascadia Mono" panose="020B0609020000020004" pitchFamily="49" charset="0"/>
              </a:rPr>
              <a:t>"Aceptar"</a:t>
            </a:r>
            <a:r>
              <a:rPr lang="es-ES" sz="1100" dirty="0">
                <a:solidFill>
                  <a:srgbClr val="000000"/>
                </a:solidFill>
                <a:latin typeface="Cascadia Mono" panose="020B0609020000020004" pitchFamily="49" charset="0"/>
              </a:rPr>
              <a:t>);</a:t>
            </a: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return</a:t>
            </a:r>
            <a:r>
              <a:rPr lang="en-US" sz="1100" dirty="0">
                <a:solidFill>
                  <a:srgbClr val="000000"/>
                </a:solidFill>
                <a:latin typeface="Cascadia Mono" panose="020B0609020000020004" pitchFamily="49" charset="0"/>
              </a:rPr>
              <a:t>; </a:t>
            </a:r>
            <a:r>
              <a:rPr lang="en-US" sz="1100" dirty="0">
                <a:solidFill>
                  <a:srgbClr val="008000"/>
                </a:solidFill>
                <a:latin typeface="Cascadia Mono" panose="020B0609020000020004" pitchFamily="49" charset="0"/>
              </a:rPr>
              <a:t>// Salir del evento para evitar cálculos incorrectos</a:t>
            </a:r>
            <a:endParaRPr lang="en-U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p>
          <a:p>
            <a:endParaRPr lang="en-US" sz="1100" dirty="0">
              <a:solidFill>
                <a:srgbClr val="000000"/>
              </a:solidFill>
              <a:latin typeface="Cascadia Mono" panose="020B0609020000020004" pitchFamily="49" charset="0"/>
            </a:endParaRPr>
          </a:p>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Convertir los valores ingresados en cada campo de entrada a números (asistencia, trabajoPractico, examenParcial y examenFinal)</a:t>
            </a:r>
            <a:endParaRPr lang="es-ES" sz="1100" dirty="0">
              <a:solidFill>
                <a:srgbClr val="000000"/>
              </a:solidFill>
              <a:latin typeface="Cascadia Mono" panose="020B0609020000020004" pitchFamily="49" charset="0"/>
            </a:endParaRPr>
          </a:p>
          <a:p>
            <a:r>
              <a:rPr lang="en-GB" sz="1100" dirty="0">
                <a:solidFill>
                  <a:srgbClr val="000000"/>
                </a:solidFill>
                <a:latin typeface="Cascadia Mono" panose="020B0609020000020004" pitchFamily="49" charset="0"/>
              </a:rPr>
              <a:t>                </a:t>
            </a:r>
            <a:r>
              <a:rPr lang="en-GB" sz="1100" dirty="0">
                <a:solidFill>
                  <a:srgbClr val="0000FF"/>
                </a:solidFill>
                <a:latin typeface="Cascadia Mono" panose="020B0609020000020004" pitchFamily="49" charset="0"/>
              </a:rPr>
              <a:t>if</a:t>
            </a:r>
            <a:r>
              <a:rPr lang="en-GB" sz="1100" dirty="0">
                <a:solidFill>
                  <a:srgbClr val="000000"/>
                </a:solidFill>
                <a:latin typeface="Cascadia Mono" panose="020B0609020000020004" pitchFamily="49" charset="0"/>
              </a:rPr>
              <a:t> (!</a:t>
            </a:r>
            <a:r>
              <a:rPr lang="en-GB" sz="1100" dirty="0">
                <a:solidFill>
                  <a:srgbClr val="0000FF"/>
                </a:solidFill>
                <a:latin typeface="Cascadia Mono" panose="020B0609020000020004" pitchFamily="49" charset="0"/>
              </a:rPr>
              <a:t>double</a:t>
            </a:r>
            <a:r>
              <a:rPr lang="en-GB" sz="1100" dirty="0">
                <a:solidFill>
                  <a:srgbClr val="000000"/>
                </a:solidFill>
                <a:latin typeface="Cascadia Mono" panose="020B0609020000020004" pitchFamily="49" charset="0"/>
              </a:rPr>
              <a:t>.TryParse(AsistenciaEntry.Text, </a:t>
            </a:r>
            <a:r>
              <a:rPr lang="en-GB" sz="1100" dirty="0">
                <a:solidFill>
                  <a:srgbClr val="0000FF"/>
                </a:solidFill>
                <a:latin typeface="Cascadia Mono" panose="020B0609020000020004" pitchFamily="49" charset="0"/>
              </a:rPr>
              <a:t>out</a:t>
            </a:r>
            <a:r>
              <a:rPr lang="en-GB" sz="1100" dirty="0">
                <a:solidFill>
                  <a:srgbClr val="000000"/>
                </a:solidFill>
                <a:latin typeface="Cascadia Mono" panose="020B0609020000020004" pitchFamily="49" charset="0"/>
              </a:rPr>
              <a:t> </a:t>
            </a:r>
            <a:r>
              <a:rPr lang="en-GB" sz="1100" dirty="0">
                <a:solidFill>
                  <a:srgbClr val="0000FF"/>
                </a:solidFill>
                <a:latin typeface="Cascadia Mono" panose="020B0609020000020004" pitchFamily="49" charset="0"/>
              </a:rPr>
              <a:t>double</a:t>
            </a:r>
            <a:r>
              <a:rPr lang="en-GB" sz="1100" dirty="0">
                <a:solidFill>
                  <a:srgbClr val="000000"/>
                </a:solidFill>
                <a:latin typeface="Cascadia Mono" panose="020B0609020000020004" pitchFamily="49" charset="0"/>
              </a:rPr>
              <a:t> asistencia) ||</a:t>
            </a: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double</a:t>
            </a:r>
            <a:r>
              <a:rPr lang="en-US" sz="1100" dirty="0">
                <a:solidFill>
                  <a:srgbClr val="000000"/>
                </a:solidFill>
                <a:latin typeface="Cascadia Mono" panose="020B0609020000020004" pitchFamily="49" charset="0"/>
              </a:rPr>
              <a:t>.TryParse(TrabajoPracticoEntry.Text, </a:t>
            </a:r>
            <a:r>
              <a:rPr lang="en-US" sz="1100" dirty="0">
                <a:solidFill>
                  <a:srgbClr val="0000FF"/>
                </a:solidFill>
                <a:latin typeface="Cascadia Mono" panose="020B0609020000020004" pitchFamily="49" charset="0"/>
              </a:rPr>
              <a:t>out</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double</a:t>
            </a:r>
            <a:r>
              <a:rPr lang="en-US" sz="1100" dirty="0">
                <a:solidFill>
                  <a:srgbClr val="000000"/>
                </a:solidFill>
                <a:latin typeface="Cascadia Mono" panose="020B0609020000020004" pitchFamily="49" charset="0"/>
              </a:rPr>
              <a:t> trabajoPractico) ||</a:t>
            </a:r>
          </a:p>
          <a:p>
            <a:r>
              <a:rPr lang="fr-FR" sz="1100" dirty="0">
                <a:solidFill>
                  <a:srgbClr val="000000"/>
                </a:solidFill>
                <a:latin typeface="Cascadia Mono" panose="020B0609020000020004" pitchFamily="49" charset="0"/>
              </a:rPr>
              <a:t>                    !</a:t>
            </a:r>
            <a:r>
              <a:rPr lang="fr-FR" sz="1100" dirty="0">
                <a:solidFill>
                  <a:srgbClr val="0000FF"/>
                </a:solidFill>
                <a:latin typeface="Cascadia Mono" panose="020B0609020000020004" pitchFamily="49" charset="0"/>
              </a:rPr>
              <a:t>double</a:t>
            </a:r>
            <a:r>
              <a:rPr lang="fr-FR" sz="1100" dirty="0">
                <a:solidFill>
                  <a:srgbClr val="000000"/>
                </a:solidFill>
                <a:latin typeface="Cascadia Mono" panose="020B0609020000020004" pitchFamily="49" charset="0"/>
              </a:rPr>
              <a:t>.TryParse(ExamenParcialEntry.Text, </a:t>
            </a:r>
            <a:r>
              <a:rPr lang="fr-FR" sz="1100" dirty="0">
                <a:solidFill>
                  <a:srgbClr val="0000FF"/>
                </a:solidFill>
                <a:latin typeface="Cascadia Mono" panose="020B0609020000020004" pitchFamily="49" charset="0"/>
              </a:rPr>
              <a:t>out</a:t>
            </a:r>
            <a:r>
              <a:rPr lang="fr-FR" sz="1100" dirty="0">
                <a:solidFill>
                  <a:srgbClr val="000000"/>
                </a:solidFill>
                <a:latin typeface="Cascadia Mono" panose="020B0609020000020004" pitchFamily="49" charset="0"/>
              </a:rPr>
              <a:t> </a:t>
            </a:r>
            <a:r>
              <a:rPr lang="fr-FR" sz="1100" dirty="0">
                <a:solidFill>
                  <a:srgbClr val="0000FF"/>
                </a:solidFill>
                <a:latin typeface="Cascadia Mono" panose="020B0609020000020004" pitchFamily="49" charset="0"/>
              </a:rPr>
              <a:t>double</a:t>
            </a:r>
            <a:r>
              <a:rPr lang="fr-FR" sz="1100" dirty="0">
                <a:solidFill>
                  <a:srgbClr val="000000"/>
                </a:solidFill>
                <a:latin typeface="Cascadia Mono" panose="020B0609020000020004" pitchFamily="49" charset="0"/>
              </a:rPr>
              <a:t> examenParcial) ||</a:t>
            </a:r>
          </a:p>
          <a:p>
            <a:r>
              <a:rPr lang="fr-FR" sz="1100" dirty="0">
                <a:solidFill>
                  <a:srgbClr val="000000"/>
                </a:solidFill>
                <a:latin typeface="Cascadia Mono" panose="020B0609020000020004" pitchFamily="49" charset="0"/>
              </a:rPr>
              <a:t>                    !</a:t>
            </a:r>
            <a:r>
              <a:rPr lang="fr-FR" sz="1100" dirty="0">
                <a:solidFill>
                  <a:srgbClr val="0000FF"/>
                </a:solidFill>
                <a:latin typeface="Cascadia Mono" panose="020B0609020000020004" pitchFamily="49" charset="0"/>
              </a:rPr>
              <a:t>double</a:t>
            </a:r>
            <a:r>
              <a:rPr lang="fr-FR" sz="1100" dirty="0">
                <a:solidFill>
                  <a:srgbClr val="000000"/>
                </a:solidFill>
                <a:latin typeface="Cascadia Mono" panose="020B0609020000020004" pitchFamily="49" charset="0"/>
              </a:rPr>
              <a:t>.TryParse(ExamenFinalEntry.Text, </a:t>
            </a:r>
            <a:r>
              <a:rPr lang="fr-FR" sz="1100" dirty="0">
                <a:solidFill>
                  <a:srgbClr val="0000FF"/>
                </a:solidFill>
                <a:latin typeface="Cascadia Mono" panose="020B0609020000020004" pitchFamily="49" charset="0"/>
              </a:rPr>
              <a:t>out</a:t>
            </a:r>
            <a:r>
              <a:rPr lang="fr-FR" sz="1100" dirty="0">
                <a:solidFill>
                  <a:srgbClr val="000000"/>
                </a:solidFill>
                <a:latin typeface="Cascadia Mono" panose="020B0609020000020004" pitchFamily="49" charset="0"/>
              </a:rPr>
              <a:t> </a:t>
            </a:r>
            <a:r>
              <a:rPr lang="fr-FR" sz="1100" dirty="0">
                <a:solidFill>
                  <a:srgbClr val="0000FF"/>
                </a:solidFill>
                <a:latin typeface="Cascadia Mono" panose="020B0609020000020004" pitchFamily="49" charset="0"/>
              </a:rPr>
              <a:t>double</a:t>
            </a:r>
            <a:r>
              <a:rPr lang="fr-FR" sz="1100" dirty="0">
                <a:solidFill>
                  <a:srgbClr val="000000"/>
                </a:solidFill>
                <a:latin typeface="Cascadia Mono" panose="020B0609020000020004" pitchFamily="49" charset="0"/>
              </a:rPr>
              <a:t> examenFinal))</a:t>
            </a:r>
          </a:p>
          <a:p>
            <a:r>
              <a:rPr lang="en-US" sz="1100" dirty="0">
                <a:solidFill>
                  <a:srgbClr val="000000"/>
                </a:solidFill>
                <a:latin typeface="Cascadia Mono" panose="020B0609020000020004" pitchFamily="49" charset="0"/>
              </a:rPr>
              <a:t>                {</a:t>
            </a:r>
          </a:p>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Mostrar un mensaje de error si algún campo no es un número válido</a:t>
            </a:r>
            <a:endParaRPr lang="es-ES" sz="1100" dirty="0">
              <a:solidFill>
                <a:srgbClr val="000000"/>
              </a:solidFill>
              <a:latin typeface="Cascadia Mono" panose="020B0609020000020004" pitchFamily="49" charset="0"/>
            </a:endParaRPr>
          </a:p>
          <a:p>
            <a:r>
              <a:rPr lang="es-ES" sz="1100" dirty="0">
                <a:solidFill>
                  <a:srgbClr val="000000"/>
                </a:solidFill>
                <a:latin typeface="Cascadia Mono" panose="020B0609020000020004" pitchFamily="49" charset="0"/>
              </a:rPr>
              <a:t>                    DisplayAlert(</a:t>
            </a:r>
            <a:r>
              <a:rPr lang="es-ES" sz="1100" dirty="0">
                <a:solidFill>
                  <a:srgbClr val="A31515"/>
                </a:solidFill>
                <a:latin typeface="Cascadia Mono" panose="020B0609020000020004" pitchFamily="49" charset="0"/>
              </a:rPr>
              <a:t>"Error"</a:t>
            </a:r>
            <a:r>
              <a:rPr lang="es-ES" sz="1100" dirty="0">
                <a:solidFill>
                  <a:srgbClr val="000000"/>
                </a:solidFill>
                <a:latin typeface="Cascadia Mono" panose="020B0609020000020004" pitchFamily="49" charset="0"/>
              </a:rPr>
              <a:t>, </a:t>
            </a:r>
            <a:r>
              <a:rPr lang="es-ES" sz="1100" dirty="0">
                <a:solidFill>
                  <a:srgbClr val="A31515"/>
                </a:solidFill>
                <a:latin typeface="Cascadia Mono" panose="020B0609020000020004" pitchFamily="49" charset="0"/>
              </a:rPr>
              <a:t>"Por favor, ingrese números válidos en todas las notas."</a:t>
            </a:r>
            <a:r>
              <a:rPr lang="es-ES" sz="1100" dirty="0">
                <a:solidFill>
                  <a:srgbClr val="000000"/>
                </a:solidFill>
                <a:latin typeface="Cascadia Mono" panose="020B0609020000020004" pitchFamily="49" charset="0"/>
              </a:rPr>
              <a:t>, </a:t>
            </a:r>
            <a:r>
              <a:rPr lang="es-ES" sz="1100" dirty="0">
                <a:solidFill>
                  <a:srgbClr val="A31515"/>
                </a:solidFill>
                <a:latin typeface="Cascadia Mono" panose="020B0609020000020004" pitchFamily="49" charset="0"/>
              </a:rPr>
              <a:t>"Aceptar"</a:t>
            </a:r>
            <a:r>
              <a:rPr lang="es-ES" sz="1100" dirty="0">
                <a:solidFill>
                  <a:srgbClr val="000000"/>
                </a:solidFill>
                <a:latin typeface="Cascadia Mono" panose="020B0609020000020004" pitchFamily="49" charset="0"/>
              </a:rPr>
              <a:t>);</a:t>
            </a: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return</a:t>
            </a:r>
            <a:r>
              <a:rPr lang="en-US" sz="1100" dirty="0">
                <a:solidFill>
                  <a:srgbClr val="000000"/>
                </a:solidFill>
                <a:latin typeface="Cascadia Mono" panose="020B0609020000020004" pitchFamily="49" charset="0"/>
              </a:rPr>
              <a:t>; </a:t>
            </a:r>
            <a:r>
              <a:rPr lang="en-US" sz="1100" dirty="0">
                <a:solidFill>
                  <a:srgbClr val="008000"/>
                </a:solidFill>
                <a:latin typeface="Cascadia Mono" panose="020B0609020000020004" pitchFamily="49" charset="0"/>
              </a:rPr>
              <a:t>// Salir del evento para evitar cálculos incorrectos</a:t>
            </a:r>
            <a:endParaRPr lang="en-U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p>
          <a:p>
            <a:endParaRPr lang="en-US" sz="1100" dirty="0">
              <a:solidFill>
                <a:srgbClr val="000000"/>
              </a:solidFill>
              <a:latin typeface="Cascadia Mono" panose="020B0609020000020004" pitchFamily="49" charset="0"/>
            </a:endParaRPr>
          </a:p>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Validar que las notas no sean negativas</a:t>
            </a:r>
            <a:endParaRPr lang="es-E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if</a:t>
            </a:r>
            <a:r>
              <a:rPr lang="en-US" sz="1100" dirty="0">
                <a:solidFill>
                  <a:srgbClr val="000000"/>
                </a:solidFill>
                <a:latin typeface="Cascadia Mono" panose="020B0609020000020004" pitchFamily="49" charset="0"/>
              </a:rPr>
              <a:t> (asistencia &lt; 0 || trabajoPractico &lt; 0 || examenParcial &lt; 0 || examenFinal &lt; 0)</a:t>
            </a:r>
          </a:p>
          <a:p>
            <a:r>
              <a:rPr lang="en-US" sz="1100" dirty="0">
                <a:solidFill>
                  <a:srgbClr val="000000"/>
                </a:solidFill>
                <a:latin typeface="Cascadia Mono" panose="020B0609020000020004" pitchFamily="49" charset="0"/>
              </a:rPr>
              <a:t>                {</a:t>
            </a:r>
          </a:p>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Mostrar un mensaje de error si alguna nota es negativa</a:t>
            </a:r>
            <a:endParaRPr lang="es-E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DisplayAlert(</a:t>
            </a:r>
            <a:r>
              <a:rPr lang="en-US" sz="1100" dirty="0">
                <a:solidFill>
                  <a:srgbClr val="A31515"/>
                </a:solidFill>
                <a:latin typeface="Cascadia Mono" panose="020B0609020000020004" pitchFamily="49" charset="0"/>
              </a:rPr>
              <a:t>"Error"</a:t>
            </a:r>
            <a:r>
              <a:rPr lang="en-US" sz="1100" dirty="0">
                <a:solidFill>
                  <a:srgbClr val="000000"/>
                </a:solidFill>
                <a:latin typeface="Cascadia Mono" panose="020B0609020000020004" pitchFamily="49" charset="0"/>
              </a:rPr>
              <a:t>, </a:t>
            </a:r>
            <a:r>
              <a:rPr lang="en-US" sz="1100" dirty="0">
                <a:solidFill>
                  <a:srgbClr val="A31515"/>
                </a:solidFill>
                <a:latin typeface="Cascadia Mono" panose="020B0609020000020004" pitchFamily="49" charset="0"/>
              </a:rPr>
              <a:t>"Por favor, ingrese notas válidas (no negativas)."</a:t>
            </a:r>
            <a:r>
              <a:rPr lang="en-US" sz="1100" dirty="0">
                <a:solidFill>
                  <a:srgbClr val="000000"/>
                </a:solidFill>
                <a:latin typeface="Cascadia Mono" panose="020B0609020000020004" pitchFamily="49" charset="0"/>
              </a:rPr>
              <a:t>, </a:t>
            </a:r>
            <a:r>
              <a:rPr lang="en-US" sz="1100" dirty="0">
                <a:solidFill>
                  <a:srgbClr val="A31515"/>
                </a:solidFill>
                <a:latin typeface="Cascadia Mono" panose="020B0609020000020004" pitchFamily="49" charset="0"/>
              </a:rPr>
              <a:t>"Aceptar"</a:t>
            </a:r>
            <a:r>
              <a:rPr lang="en-US" sz="1100" dirty="0">
                <a:solidFill>
                  <a:srgbClr val="000000"/>
                </a:solidFill>
                <a:latin typeface="Cascadia Mono" panose="020B0609020000020004" pitchFamily="49" charset="0"/>
              </a:rPr>
              <a:t>);</a:t>
            </a: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return</a:t>
            </a:r>
            <a:r>
              <a:rPr lang="en-US" sz="1100" dirty="0">
                <a:solidFill>
                  <a:srgbClr val="000000"/>
                </a:solidFill>
                <a:latin typeface="Cascadia Mono" panose="020B0609020000020004" pitchFamily="49" charset="0"/>
              </a:rPr>
              <a:t>; </a:t>
            </a:r>
            <a:r>
              <a:rPr lang="en-US" sz="1100" dirty="0">
                <a:solidFill>
                  <a:srgbClr val="008000"/>
                </a:solidFill>
                <a:latin typeface="Cascadia Mono" panose="020B0609020000020004" pitchFamily="49" charset="0"/>
              </a:rPr>
              <a:t>// Salir del evento para evitar cálculos incorrectos</a:t>
            </a:r>
            <a:endParaRPr lang="en-U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p>
          <a:p>
            <a:endParaRPr lang="en-US" sz="1100" dirty="0">
              <a:solidFill>
                <a:srgbClr val="000000"/>
              </a:solidFill>
              <a:latin typeface="Cascadia Mono" panose="020B0609020000020004" pitchFamily="49" charset="0"/>
            </a:endParaRPr>
          </a:p>
        </p:txBody>
      </p:sp>
      <p:sp>
        <p:nvSpPr>
          <p:cNvPr id="9" name="Arrow: Down 8">
            <a:extLst>
              <a:ext uri="{FF2B5EF4-FFF2-40B4-BE49-F238E27FC236}">
                <a16:creationId xmlns:a16="http://schemas.microsoft.com/office/drawing/2014/main" id="{BA28FF32-8FA1-4293-8E75-6655618F91EE}"/>
              </a:ext>
            </a:extLst>
          </p:cNvPr>
          <p:cNvSpPr/>
          <p:nvPr/>
        </p:nvSpPr>
        <p:spPr>
          <a:xfrm>
            <a:off x="10031505" y="4942016"/>
            <a:ext cx="477656" cy="7595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54B0E44-A15B-4521-B8CC-BDCC154A2EFF}"/>
              </a:ext>
            </a:extLst>
          </p:cNvPr>
          <p:cNvSpPr txBox="1"/>
          <p:nvPr/>
        </p:nvSpPr>
        <p:spPr>
          <a:xfrm>
            <a:off x="9318812" y="5944284"/>
            <a:ext cx="2178424" cy="369332"/>
          </a:xfrm>
          <a:prstGeom prst="rect">
            <a:avLst/>
          </a:prstGeom>
          <a:noFill/>
        </p:spPr>
        <p:txBody>
          <a:bodyPr wrap="square" rtlCol="0">
            <a:spAutoFit/>
          </a:bodyPr>
          <a:lstStyle/>
          <a:p>
            <a:pPr algn="ctr"/>
            <a:r>
              <a:rPr lang="en-GB" dirty="0"/>
              <a:t>CONTINUA</a:t>
            </a:r>
            <a:endParaRPr lang="en-US" dirty="0"/>
          </a:p>
        </p:txBody>
      </p:sp>
    </p:spTree>
    <p:extLst>
      <p:ext uri="{BB962C8B-B14F-4D97-AF65-F5344CB8AC3E}">
        <p14:creationId xmlns:p14="http://schemas.microsoft.com/office/powerpoint/2010/main" val="1578898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51332D5-6DBE-7B7D-A016-D169782EF810}"/>
              </a:ext>
            </a:extLst>
          </p:cNvPr>
          <p:cNvSpPr txBox="1"/>
          <p:nvPr/>
        </p:nvSpPr>
        <p:spPr>
          <a:xfrm>
            <a:off x="697230" y="605040"/>
            <a:ext cx="10696194" cy="4708981"/>
          </a:xfrm>
          <a:prstGeom prst="rect">
            <a:avLst/>
          </a:prstGeom>
          <a:noFill/>
        </p:spPr>
        <p:txBody>
          <a:bodyPr wrap="square">
            <a:spAutoFit/>
          </a:bodyPr>
          <a:lstStyle/>
          <a:p>
            <a:pPr algn="just"/>
            <a:r>
              <a:rPr lang="es-ES" sz="2000" b="1" dirty="0">
                <a:latin typeface="Söhne"/>
              </a:rPr>
              <a:t>Q</a:t>
            </a:r>
            <a:r>
              <a:rPr lang="es-ES" sz="2000" b="1" i="0" dirty="0">
                <a:effectLst/>
                <a:latin typeface="Söhne"/>
              </a:rPr>
              <a:t>ue hace el código:</a:t>
            </a:r>
          </a:p>
          <a:p>
            <a:pPr algn="just"/>
            <a:endParaRPr lang="es-ES" sz="2000" b="1" i="0" dirty="0">
              <a:effectLst/>
              <a:latin typeface="Söhne"/>
            </a:endParaRPr>
          </a:p>
          <a:p>
            <a:pPr algn="just">
              <a:buFont typeface="+mj-lt"/>
              <a:buAutoNum type="arabicPeriod"/>
            </a:pPr>
            <a:r>
              <a:rPr lang="es-ES" sz="2000" b="0" i="0" dirty="0">
                <a:effectLst/>
                <a:latin typeface="Söhne"/>
              </a:rPr>
              <a:t>Se verifica si alguno de los campos de entrada (</a:t>
            </a:r>
            <a:r>
              <a:rPr lang="es-ES" sz="2000" b="0" i="0" dirty="0">
                <a:effectLst/>
                <a:highlight>
                  <a:srgbClr val="FFFF00"/>
                </a:highlight>
                <a:latin typeface="Söhne"/>
              </a:rPr>
              <a:t>AsistenciaEntry, TrabajoPracticoEntry, ExamenParcialEntry, ExamenFinalEntry</a:t>
            </a:r>
            <a:r>
              <a:rPr lang="es-ES" sz="2000" b="0" i="0" dirty="0">
                <a:effectLst/>
                <a:latin typeface="Söhne"/>
              </a:rPr>
              <a:t>) está vacío o contiene solo espacios en blanco. Si algún campo está vacío, se muestra un mensaje de error que solicita al usuario que ingrese todas las notas. El evento se sale (retorna) inmediatamente sin hacer más cálculos para evitar errores.</a:t>
            </a:r>
          </a:p>
          <a:p>
            <a:pPr algn="just">
              <a:buFont typeface="+mj-lt"/>
              <a:buAutoNum type="arabicPeriod"/>
            </a:pPr>
            <a:endParaRPr lang="es-ES" sz="2000" b="0" i="0" dirty="0">
              <a:effectLst/>
              <a:latin typeface="Söhne"/>
            </a:endParaRPr>
          </a:p>
          <a:p>
            <a:pPr algn="just">
              <a:buFont typeface="+mj-lt"/>
              <a:buAutoNum type="arabicPeriod"/>
            </a:pPr>
            <a:r>
              <a:rPr lang="es-ES" sz="2000" b="0" i="0" dirty="0">
                <a:effectLst/>
                <a:latin typeface="Söhne"/>
              </a:rPr>
              <a:t>Los valores ingresados en cada campo de entrada se intentan convertir en números (del tipo double). Si alguno de los campos no contiene un número válido, se muestra un mensaje de error solicitando al usuario que ingrese números válidos en todas las notas. El evento se sale (retorna) inmediatamente sin hacer más cálculos para evitar errores.</a:t>
            </a:r>
          </a:p>
          <a:p>
            <a:pPr algn="just">
              <a:buFont typeface="+mj-lt"/>
              <a:buAutoNum type="arabicPeriod"/>
            </a:pPr>
            <a:endParaRPr lang="es-ES" sz="2000" b="0" i="0" dirty="0">
              <a:effectLst/>
              <a:latin typeface="Söhne"/>
            </a:endParaRPr>
          </a:p>
          <a:p>
            <a:pPr algn="just">
              <a:buFont typeface="+mj-lt"/>
              <a:buAutoNum type="arabicPeriod"/>
            </a:pPr>
            <a:r>
              <a:rPr lang="es-ES" sz="2000" b="0" i="0" dirty="0">
                <a:effectLst/>
                <a:latin typeface="Söhne"/>
              </a:rPr>
              <a:t>Después de convertir los valores en números, se verifica si alguno de ellos es negativo. Si alguna nota es negativa, se muestra un mensaje de error solicitando al usuario que ingrese notas válidas (no negativas). El evento se sale (retorna) inmediatamente sin hacer más cálculos para evitar errores.</a:t>
            </a:r>
          </a:p>
        </p:txBody>
      </p:sp>
    </p:spTree>
    <p:extLst>
      <p:ext uri="{BB962C8B-B14F-4D97-AF65-F5344CB8AC3E}">
        <p14:creationId xmlns:p14="http://schemas.microsoft.com/office/powerpoint/2010/main" val="149954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A560C2-DA05-49C0-BFF9-9ABA26F5227F}"/>
              </a:ext>
            </a:extLst>
          </p:cNvPr>
          <p:cNvSpPr txBox="1"/>
          <p:nvPr/>
        </p:nvSpPr>
        <p:spPr>
          <a:xfrm>
            <a:off x="298637" y="420484"/>
            <a:ext cx="11137526" cy="6017032"/>
          </a:xfrm>
          <a:prstGeom prst="rect">
            <a:avLst/>
          </a:prstGeom>
          <a:noFill/>
        </p:spPr>
        <p:txBody>
          <a:bodyPr wrap="square">
            <a:spAutoFit/>
          </a:bodyPr>
          <a:lstStyle/>
          <a:p>
            <a:r>
              <a:rPr lang="es-ES" sz="700" dirty="0">
                <a:solidFill>
                  <a:srgbClr val="000000"/>
                </a:solidFill>
                <a:latin typeface="Cascadia Mono" panose="020B0609020000020004" pitchFamily="49" charset="0"/>
              </a:rPr>
              <a:t> </a:t>
            </a:r>
            <a:r>
              <a:rPr lang="es-ES" sz="700" dirty="0">
                <a:solidFill>
                  <a:srgbClr val="008000"/>
                </a:solidFill>
                <a:latin typeface="Cascadia Mono" panose="020B0609020000020004" pitchFamily="49" charset="0"/>
              </a:rPr>
              <a:t>// Validar que las notas no sean mayores que los máximos permitidos</a:t>
            </a:r>
            <a:endParaRPr lang="es-ES" sz="700" dirty="0">
              <a:solidFill>
                <a:srgbClr val="000000"/>
              </a:solidFill>
              <a:latin typeface="Cascadia Mono" panose="020B0609020000020004" pitchFamily="49" charset="0"/>
            </a:endParaRP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const</a:t>
            </a:r>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double</a:t>
            </a:r>
            <a:r>
              <a:rPr lang="en-US" sz="700" dirty="0">
                <a:solidFill>
                  <a:srgbClr val="000000"/>
                </a:solidFill>
                <a:latin typeface="Cascadia Mono" panose="020B0609020000020004" pitchFamily="49" charset="0"/>
              </a:rPr>
              <a:t> notaMaximaAsistencia = 10;</a:t>
            </a: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const</a:t>
            </a:r>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double</a:t>
            </a:r>
            <a:r>
              <a:rPr lang="en-US" sz="700" dirty="0">
                <a:solidFill>
                  <a:srgbClr val="000000"/>
                </a:solidFill>
                <a:latin typeface="Cascadia Mono" panose="020B0609020000020004" pitchFamily="49" charset="0"/>
              </a:rPr>
              <a:t> notaMaximaTrabajoPractico = 20;</a:t>
            </a: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const</a:t>
            </a:r>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double</a:t>
            </a:r>
            <a:r>
              <a:rPr lang="en-US" sz="700" dirty="0">
                <a:solidFill>
                  <a:srgbClr val="000000"/>
                </a:solidFill>
                <a:latin typeface="Cascadia Mono" panose="020B0609020000020004" pitchFamily="49" charset="0"/>
              </a:rPr>
              <a:t> notaMaximaExamenParcial = 20;</a:t>
            </a: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const</a:t>
            </a:r>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double</a:t>
            </a:r>
            <a:r>
              <a:rPr lang="en-US" sz="700" dirty="0">
                <a:solidFill>
                  <a:srgbClr val="000000"/>
                </a:solidFill>
                <a:latin typeface="Cascadia Mono" panose="020B0609020000020004" pitchFamily="49" charset="0"/>
              </a:rPr>
              <a:t> notaMaximaExamenFinal = 50;</a:t>
            </a:r>
          </a:p>
          <a:p>
            <a:endParaRPr lang="en-US" sz="700" dirty="0">
              <a:solidFill>
                <a:srgbClr val="000000"/>
              </a:solidFill>
              <a:latin typeface="Cascadia Mono" panose="020B0609020000020004" pitchFamily="49" charset="0"/>
            </a:endParaRPr>
          </a:p>
          <a:p>
            <a:r>
              <a:rPr lang="es-ES" sz="700" dirty="0">
                <a:solidFill>
                  <a:srgbClr val="000000"/>
                </a:solidFill>
                <a:latin typeface="Cascadia Mono" panose="020B0609020000020004" pitchFamily="49" charset="0"/>
              </a:rPr>
              <a:t>                </a:t>
            </a:r>
            <a:r>
              <a:rPr lang="es-ES" sz="700" dirty="0">
                <a:solidFill>
                  <a:srgbClr val="0000FF"/>
                </a:solidFill>
                <a:latin typeface="Cascadia Mono" panose="020B0609020000020004" pitchFamily="49" charset="0"/>
              </a:rPr>
              <a:t>if</a:t>
            </a:r>
            <a:r>
              <a:rPr lang="es-ES" sz="700" dirty="0">
                <a:solidFill>
                  <a:srgbClr val="000000"/>
                </a:solidFill>
                <a:latin typeface="Cascadia Mono" panose="020B0609020000020004" pitchFamily="49" charset="0"/>
              </a:rPr>
              <a:t> (asistencia &gt; notaMaximaAsistencia || trabajoPractico &gt; notaMaximaTrabajoPractico ||</a:t>
            </a:r>
          </a:p>
          <a:p>
            <a:r>
              <a:rPr lang="en-US" sz="700" dirty="0">
                <a:solidFill>
                  <a:srgbClr val="000000"/>
                </a:solidFill>
                <a:latin typeface="Cascadia Mono" panose="020B0609020000020004" pitchFamily="49" charset="0"/>
              </a:rPr>
              <a:t>                    examenParcial &gt; notaMaximaExamenParcial || examenFinal &gt; notaMaximaExamenFinal)</a:t>
            </a:r>
          </a:p>
          <a:p>
            <a:r>
              <a:rPr lang="en-US" sz="700" dirty="0">
                <a:solidFill>
                  <a:srgbClr val="000000"/>
                </a:solidFill>
                <a:latin typeface="Cascadia Mono" panose="020B0609020000020004" pitchFamily="49" charset="0"/>
              </a:rPr>
              <a:t>                {</a:t>
            </a:r>
          </a:p>
          <a:p>
            <a:r>
              <a:rPr lang="es-ES" sz="700" dirty="0">
                <a:solidFill>
                  <a:srgbClr val="000000"/>
                </a:solidFill>
                <a:latin typeface="Cascadia Mono" panose="020B0609020000020004" pitchFamily="49" charset="0"/>
              </a:rPr>
              <a:t>                    </a:t>
            </a:r>
            <a:r>
              <a:rPr lang="es-ES" sz="700" dirty="0">
                <a:solidFill>
                  <a:srgbClr val="008000"/>
                </a:solidFill>
                <a:latin typeface="Cascadia Mono" panose="020B0609020000020004" pitchFamily="49" charset="0"/>
              </a:rPr>
              <a:t>// Mostrar un mensaje de error si alguna nota es mayor que el límite máximo</a:t>
            </a:r>
            <a:endParaRPr lang="es-ES" sz="700" dirty="0">
              <a:solidFill>
                <a:srgbClr val="000000"/>
              </a:solidFill>
              <a:latin typeface="Cascadia Mono" panose="020B0609020000020004" pitchFamily="49" charset="0"/>
            </a:endParaRPr>
          </a:p>
          <a:p>
            <a:r>
              <a:rPr lang="es-ES" sz="700" dirty="0">
                <a:solidFill>
                  <a:srgbClr val="000000"/>
                </a:solidFill>
                <a:latin typeface="Cascadia Mono" panose="020B0609020000020004" pitchFamily="49" charset="0"/>
              </a:rPr>
              <a:t>                    DisplayAlert(</a:t>
            </a:r>
            <a:r>
              <a:rPr lang="es-ES" sz="700" dirty="0">
                <a:solidFill>
                  <a:srgbClr val="A31515"/>
                </a:solidFill>
                <a:latin typeface="Cascadia Mono" panose="020B0609020000020004" pitchFamily="49" charset="0"/>
              </a:rPr>
              <a:t>"Error"</a:t>
            </a:r>
            <a:r>
              <a:rPr lang="es-ES" sz="700" dirty="0">
                <a:solidFill>
                  <a:srgbClr val="000000"/>
                </a:solidFill>
                <a:latin typeface="Cascadia Mono" panose="020B0609020000020004" pitchFamily="49" charset="0"/>
              </a:rPr>
              <a:t>, </a:t>
            </a:r>
            <a:r>
              <a:rPr lang="es-ES" sz="700" dirty="0">
                <a:solidFill>
                  <a:srgbClr val="A31515"/>
                </a:solidFill>
                <a:latin typeface="Cascadia Mono" panose="020B0609020000020004" pitchFamily="49" charset="0"/>
              </a:rPr>
              <a:t>"Por favor, ingrese notas válidas (no mayores que los máximos permitidos)."</a:t>
            </a:r>
            <a:r>
              <a:rPr lang="es-ES" sz="700" dirty="0">
                <a:solidFill>
                  <a:srgbClr val="000000"/>
                </a:solidFill>
                <a:latin typeface="Cascadia Mono" panose="020B0609020000020004" pitchFamily="49" charset="0"/>
              </a:rPr>
              <a:t>, </a:t>
            </a:r>
            <a:r>
              <a:rPr lang="es-ES" sz="700" dirty="0">
                <a:solidFill>
                  <a:srgbClr val="A31515"/>
                </a:solidFill>
                <a:latin typeface="Cascadia Mono" panose="020B0609020000020004" pitchFamily="49" charset="0"/>
              </a:rPr>
              <a:t>"Aceptar"</a:t>
            </a:r>
            <a:r>
              <a:rPr lang="es-ES" sz="700" dirty="0">
                <a:solidFill>
                  <a:srgbClr val="000000"/>
                </a:solidFill>
                <a:latin typeface="Cascadia Mono" panose="020B0609020000020004" pitchFamily="49" charset="0"/>
              </a:rPr>
              <a:t>);</a:t>
            </a: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return</a:t>
            </a:r>
            <a:r>
              <a:rPr lang="en-US" sz="700" dirty="0">
                <a:solidFill>
                  <a:srgbClr val="000000"/>
                </a:solidFill>
                <a:latin typeface="Cascadia Mono" panose="020B0609020000020004" pitchFamily="49" charset="0"/>
              </a:rPr>
              <a:t>; </a:t>
            </a:r>
            <a:r>
              <a:rPr lang="en-US" sz="700" dirty="0">
                <a:solidFill>
                  <a:srgbClr val="008000"/>
                </a:solidFill>
                <a:latin typeface="Cascadia Mono" panose="020B0609020000020004" pitchFamily="49" charset="0"/>
              </a:rPr>
              <a:t>// Salir del evento para evitar cálculos incorrectos</a:t>
            </a:r>
            <a:endParaRPr lang="en-US" sz="700" dirty="0">
              <a:solidFill>
                <a:srgbClr val="000000"/>
              </a:solidFill>
              <a:latin typeface="Cascadia Mono" panose="020B0609020000020004" pitchFamily="49" charset="0"/>
            </a:endParaRPr>
          </a:p>
          <a:p>
            <a:r>
              <a:rPr lang="en-US" sz="700" dirty="0">
                <a:solidFill>
                  <a:srgbClr val="000000"/>
                </a:solidFill>
                <a:latin typeface="Cascadia Mono" panose="020B0609020000020004" pitchFamily="49" charset="0"/>
              </a:rPr>
              <a:t>                }</a:t>
            </a:r>
          </a:p>
          <a:p>
            <a:endParaRPr lang="en-US" sz="700" dirty="0">
              <a:solidFill>
                <a:srgbClr val="000000"/>
              </a:solidFill>
              <a:latin typeface="Cascadia Mono" panose="020B0609020000020004" pitchFamily="49" charset="0"/>
            </a:endParaRPr>
          </a:p>
          <a:p>
            <a:r>
              <a:rPr lang="es-ES" sz="700" dirty="0">
                <a:solidFill>
                  <a:srgbClr val="000000"/>
                </a:solidFill>
                <a:latin typeface="Cascadia Mono" panose="020B0609020000020004" pitchFamily="49" charset="0"/>
              </a:rPr>
              <a:t>                </a:t>
            </a:r>
            <a:r>
              <a:rPr lang="es-ES" sz="700" dirty="0">
                <a:solidFill>
                  <a:srgbClr val="008000"/>
                </a:solidFill>
                <a:latin typeface="Cascadia Mono" panose="020B0609020000020004" pitchFamily="49" charset="0"/>
              </a:rPr>
              <a:t>// Calcular la nota final sumando las notas de asistencia, trabajoPractico, examenParcial y examenFinal</a:t>
            </a:r>
            <a:endParaRPr lang="es-ES" sz="700" dirty="0">
              <a:solidFill>
                <a:srgbClr val="000000"/>
              </a:solidFill>
              <a:latin typeface="Cascadia Mono" panose="020B0609020000020004" pitchFamily="49" charset="0"/>
            </a:endParaRP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double</a:t>
            </a:r>
            <a:r>
              <a:rPr lang="en-US" sz="700" dirty="0">
                <a:solidFill>
                  <a:srgbClr val="000000"/>
                </a:solidFill>
                <a:latin typeface="Cascadia Mono" panose="020B0609020000020004" pitchFamily="49" charset="0"/>
              </a:rPr>
              <a:t> notaFinal = asistencia + trabajoPractico + examenParcial + examenFinal;</a:t>
            </a:r>
          </a:p>
          <a:p>
            <a:endParaRPr lang="en-US" sz="700" dirty="0">
              <a:solidFill>
                <a:srgbClr val="000000"/>
              </a:solidFill>
              <a:latin typeface="Cascadia Mono" panose="020B0609020000020004" pitchFamily="49" charset="0"/>
            </a:endParaRPr>
          </a:p>
          <a:p>
            <a:r>
              <a:rPr lang="es-ES" sz="700" dirty="0">
                <a:solidFill>
                  <a:srgbClr val="000000"/>
                </a:solidFill>
                <a:latin typeface="Cascadia Mono" panose="020B0609020000020004" pitchFamily="49" charset="0"/>
              </a:rPr>
              <a:t>                </a:t>
            </a:r>
            <a:r>
              <a:rPr lang="es-ES" sz="700" dirty="0">
                <a:solidFill>
                  <a:srgbClr val="008000"/>
                </a:solidFill>
                <a:latin typeface="Cascadia Mono" panose="020B0609020000020004" pitchFamily="49" charset="0"/>
              </a:rPr>
              <a:t>// Asegurar que cada nota no sea mayor que su nota máxima permitida</a:t>
            </a:r>
            <a:endParaRPr lang="es-ES" sz="700" dirty="0">
              <a:solidFill>
                <a:srgbClr val="000000"/>
              </a:solidFill>
              <a:latin typeface="Cascadia Mono" panose="020B0609020000020004" pitchFamily="49" charset="0"/>
            </a:endParaRP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if</a:t>
            </a:r>
            <a:r>
              <a:rPr lang="en-US" sz="700" dirty="0">
                <a:solidFill>
                  <a:srgbClr val="000000"/>
                </a:solidFill>
                <a:latin typeface="Cascadia Mono" panose="020B0609020000020004" pitchFamily="49" charset="0"/>
              </a:rPr>
              <a:t> (asistencia &gt; notaMaximaAsistencia)</a:t>
            </a:r>
          </a:p>
          <a:p>
            <a:r>
              <a:rPr lang="en-US" sz="700" dirty="0">
                <a:solidFill>
                  <a:srgbClr val="000000"/>
                </a:solidFill>
                <a:latin typeface="Cascadia Mono" panose="020B0609020000020004" pitchFamily="49" charset="0"/>
              </a:rPr>
              <a:t>                    asistencia = notaMaximaAsistencia;</a:t>
            </a: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if</a:t>
            </a:r>
            <a:r>
              <a:rPr lang="en-US" sz="700" dirty="0">
                <a:solidFill>
                  <a:srgbClr val="000000"/>
                </a:solidFill>
                <a:latin typeface="Cascadia Mono" panose="020B0609020000020004" pitchFamily="49" charset="0"/>
              </a:rPr>
              <a:t> (trabajoPractico &gt; notaMaximaTrabajoPractico)</a:t>
            </a:r>
          </a:p>
          <a:p>
            <a:r>
              <a:rPr lang="en-US" sz="700" dirty="0">
                <a:solidFill>
                  <a:srgbClr val="000000"/>
                </a:solidFill>
                <a:latin typeface="Cascadia Mono" panose="020B0609020000020004" pitchFamily="49" charset="0"/>
              </a:rPr>
              <a:t>                    trabajoPractico = notaMaximaTrabajoPractico;</a:t>
            </a: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if</a:t>
            </a:r>
            <a:r>
              <a:rPr lang="en-US" sz="700" dirty="0">
                <a:solidFill>
                  <a:srgbClr val="000000"/>
                </a:solidFill>
                <a:latin typeface="Cascadia Mono" panose="020B0609020000020004" pitchFamily="49" charset="0"/>
              </a:rPr>
              <a:t> (examenParcial &gt; notaMaximaExamenParcial)</a:t>
            </a:r>
          </a:p>
          <a:p>
            <a:r>
              <a:rPr lang="en-US" sz="700" dirty="0">
                <a:solidFill>
                  <a:srgbClr val="000000"/>
                </a:solidFill>
                <a:latin typeface="Cascadia Mono" panose="020B0609020000020004" pitchFamily="49" charset="0"/>
              </a:rPr>
              <a:t>                    examenParcial = notaMaximaExamenParcial;</a:t>
            </a: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if</a:t>
            </a:r>
            <a:r>
              <a:rPr lang="en-US" sz="700" dirty="0">
                <a:solidFill>
                  <a:srgbClr val="000000"/>
                </a:solidFill>
                <a:latin typeface="Cascadia Mono" panose="020B0609020000020004" pitchFamily="49" charset="0"/>
              </a:rPr>
              <a:t> (examenFinal &gt; notaMaximaExamenFinal)</a:t>
            </a:r>
          </a:p>
          <a:p>
            <a:r>
              <a:rPr lang="en-US" sz="700" dirty="0">
                <a:solidFill>
                  <a:srgbClr val="000000"/>
                </a:solidFill>
                <a:latin typeface="Cascadia Mono" panose="020B0609020000020004" pitchFamily="49" charset="0"/>
              </a:rPr>
              <a:t>                    examenFinal = notaMaximaExamenFinal;</a:t>
            </a:r>
          </a:p>
          <a:p>
            <a:endParaRPr lang="en-US" sz="700" dirty="0">
              <a:solidFill>
                <a:srgbClr val="000000"/>
              </a:solidFill>
              <a:latin typeface="Cascadia Mono" panose="020B0609020000020004" pitchFamily="49" charset="0"/>
            </a:endParaRPr>
          </a:p>
          <a:p>
            <a:r>
              <a:rPr lang="es-ES" sz="700" dirty="0">
                <a:solidFill>
                  <a:srgbClr val="000000"/>
                </a:solidFill>
                <a:latin typeface="Cascadia Mono" panose="020B0609020000020004" pitchFamily="49" charset="0"/>
              </a:rPr>
              <a:t>                </a:t>
            </a:r>
            <a:r>
              <a:rPr lang="es-ES" sz="700" dirty="0">
                <a:solidFill>
                  <a:srgbClr val="008000"/>
                </a:solidFill>
                <a:latin typeface="Cascadia Mono" panose="020B0609020000020004" pitchFamily="49" charset="0"/>
              </a:rPr>
              <a:t>// Recalcular la nota final después de asegurarse de que cada nota esté dentro del rango permitido</a:t>
            </a:r>
            <a:endParaRPr lang="es-ES" sz="700" dirty="0">
              <a:solidFill>
                <a:srgbClr val="000000"/>
              </a:solidFill>
              <a:latin typeface="Cascadia Mono" panose="020B0609020000020004" pitchFamily="49" charset="0"/>
            </a:endParaRPr>
          </a:p>
          <a:p>
            <a:r>
              <a:rPr lang="en-US" sz="700" dirty="0">
                <a:solidFill>
                  <a:srgbClr val="000000"/>
                </a:solidFill>
                <a:latin typeface="Cascadia Mono" panose="020B0609020000020004" pitchFamily="49" charset="0"/>
              </a:rPr>
              <a:t>                notaFinal = asistencia + trabajoPractico + examenParcial + examenFinal;</a:t>
            </a:r>
          </a:p>
          <a:p>
            <a:endParaRPr lang="en-US" sz="700" dirty="0">
              <a:solidFill>
                <a:srgbClr val="000000"/>
              </a:solidFill>
              <a:latin typeface="Cascadia Mono" panose="020B0609020000020004" pitchFamily="49" charset="0"/>
            </a:endParaRPr>
          </a:p>
          <a:p>
            <a:r>
              <a:rPr lang="es-ES" sz="700" dirty="0">
                <a:solidFill>
                  <a:srgbClr val="000000"/>
                </a:solidFill>
                <a:latin typeface="Cascadia Mono" panose="020B0609020000020004" pitchFamily="49" charset="0"/>
              </a:rPr>
              <a:t>                </a:t>
            </a:r>
            <a:r>
              <a:rPr lang="es-ES" sz="700" dirty="0">
                <a:solidFill>
                  <a:srgbClr val="008000"/>
                </a:solidFill>
                <a:latin typeface="Cascadia Mono" panose="020B0609020000020004" pitchFamily="49" charset="0"/>
              </a:rPr>
              <a:t>// Asegurar que la nota final no sea mayor que 100</a:t>
            </a:r>
            <a:endParaRPr lang="es-ES" sz="700" dirty="0">
              <a:solidFill>
                <a:srgbClr val="000000"/>
              </a:solidFill>
              <a:latin typeface="Cascadia Mono" panose="020B0609020000020004" pitchFamily="49" charset="0"/>
            </a:endParaRP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if</a:t>
            </a:r>
            <a:r>
              <a:rPr lang="en-US" sz="700" dirty="0">
                <a:solidFill>
                  <a:srgbClr val="000000"/>
                </a:solidFill>
                <a:latin typeface="Cascadia Mono" panose="020B0609020000020004" pitchFamily="49" charset="0"/>
              </a:rPr>
              <a:t> (notaFinal &gt; 100)</a:t>
            </a:r>
          </a:p>
          <a:p>
            <a:r>
              <a:rPr lang="en-US" sz="700" dirty="0">
                <a:solidFill>
                  <a:srgbClr val="000000"/>
                </a:solidFill>
                <a:latin typeface="Cascadia Mono" panose="020B0609020000020004" pitchFamily="49" charset="0"/>
              </a:rPr>
              <a:t>                    notaFinal = 100;</a:t>
            </a:r>
          </a:p>
          <a:p>
            <a:endParaRPr lang="en-US" sz="700" dirty="0">
              <a:solidFill>
                <a:srgbClr val="000000"/>
              </a:solidFill>
              <a:latin typeface="Cascadia Mono" panose="020B0609020000020004" pitchFamily="49" charset="0"/>
            </a:endParaRPr>
          </a:p>
          <a:p>
            <a:r>
              <a:rPr lang="es-ES" sz="700" dirty="0">
                <a:solidFill>
                  <a:srgbClr val="000000"/>
                </a:solidFill>
                <a:latin typeface="Cascadia Mono" panose="020B0609020000020004" pitchFamily="49" charset="0"/>
              </a:rPr>
              <a:t>                </a:t>
            </a:r>
            <a:r>
              <a:rPr lang="es-ES" sz="700" dirty="0">
                <a:solidFill>
                  <a:srgbClr val="008000"/>
                </a:solidFill>
                <a:latin typeface="Cascadia Mono" panose="020B0609020000020004" pitchFamily="49" charset="0"/>
              </a:rPr>
              <a:t>// Asignar la nota final a la etiqueta correspondiente para mostrarla en la interfaz gráfica</a:t>
            </a:r>
            <a:endParaRPr lang="es-ES" sz="700" dirty="0">
              <a:solidFill>
                <a:srgbClr val="000000"/>
              </a:solidFill>
              <a:latin typeface="Cascadia Mono" panose="020B0609020000020004" pitchFamily="49" charset="0"/>
            </a:endParaRPr>
          </a:p>
          <a:p>
            <a:r>
              <a:rPr lang="en-US" sz="700" dirty="0">
                <a:solidFill>
                  <a:srgbClr val="000000"/>
                </a:solidFill>
                <a:latin typeface="Cascadia Mono" panose="020B0609020000020004" pitchFamily="49" charset="0"/>
              </a:rPr>
              <a:t>                NotaFinalLabel.Text = </a:t>
            </a:r>
            <a:r>
              <a:rPr lang="en-US" sz="700" dirty="0" err="1">
                <a:solidFill>
                  <a:srgbClr val="000000"/>
                </a:solidFill>
                <a:latin typeface="Cascadia Mono" panose="020B0609020000020004" pitchFamily="49" charset="0"/>
              </a:rPr>
              <a:t>notaFinal.ToString</a:t>
            </a:r>
            <a:r>
              <a:rPr lang="en-US" sz="700" dirty="0">
                <a:solidFill>
                  <a:srgbClr val="000000"/>
                </a:solidFill>
                <a:latin typeface="Cascadia Mono" panose="020B0609020000020004" pitchFamily="49" charset="0"/>
              </a:rPr>
              <a:t>();</a:t>
            </a:r>
          </a:p>
          <a:p>
            <a:endParaRPr lang="en-US" sz="700" dirty="0">
              <a:solidFill>
                <a:srgbClr val="000000"/>
              </a:solidFill>
              <a:latin typeface="Cascadia Mono" panose="020B0609020000020004" pitchFamily="49" charset="0"/>
            </a:endParaRPr>
          </a:p>
          <a:p>
            <a:r>
              <a:rPr lang="es-ES" sz="700" dirty="0">
                <a:solidFill>
                  <a:srgbClr val="000000"/>
                </a:solidFill>
                <a:latin typeface="Cascadia Mono" panose="020B0609020000020004" pitchFamily="49" charset="0"/>
              </a:rPr>
              <a:t>                </a:t>
            </a:r>
            <a:r>
              <a:rPr lang="es-ES" sz="700" dirty="0">
                <a:solidFill>
                  <a:srgbClr val="008000"/>
                </a:solidFill>
                <a:latin typeface="Cascadia Mono" panose="020B0609020000020004" pitchFamily="49" charset="0"/>
              </a:rPr>
              <a:t>// Asignar la equivalencia en letra a la etiqueta correspondiente basándose en la nota final</a:t>
            </a:r>
            <a:endParaRPr lang="es-ES" sz="700" dirty="0">
              <a:solidFill>
                <a:srgbClr val="000000"/>
              </a:solidFill>
              <a:latin typeface="Cascadia Mono" panose="020B0609020000020004" pitchFamily="49" charset="0"/>
            </a:endParaRP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if</a:t>
            </a:r>
            <a:r>
              <a:rPr lang="en-US" sz="700" dirty="0">
                <a:solidFill>
                  <a:srgbClr val="000000"/>
                </a:solidFill>
                <a:latin typeface="Cascadia Mono" panose="020B0609020000020004" pitchFamily="49" charset="0"/>
              </a:rPr>
              <a:t> (notaFinal &gt;= 90)</a:t>
            </a:r>
          </a:p>
          <a:p>
            <a:r>
              <a:rPr lang="en-US" sz="700" dirty="0">
                <a:solidFill>
                  <a:srgbClr val="000000"/>
                </a:solidFill>
                <a:latin typeface="Cascadia Mono" panose="020B0609020000020004" pitchFamily="49" charset="0"/>
              </a:rPr>
              <a:t>                    EquivalenciaLabel.Text = </a:t>
            </a:r>
            <a:r>
              <a:rPr lang="en-US" sz="700" dirty="0">
                <a:solidFill>
                  <a:srgbClr val="A31515"/>
                </a:solidFill>
                <a:latin typeface="Cascadia Mono" panose="020B0609020000020004" pitchFamily="49" charset="0"/>
              </a:rPr>
              <a:t>"A"</a:t>
            </a:r>
            <a:r>
              <a:rPr lang="en-US" sz="700" dirty="0">
                <a:solidFill>
                  <a:srgbClr val="000000"/>
                </a:solidFill>
                <a:latin typeface="Cascadia Mono" panose="020B0609020000020004" pitchFamily="49" charset="0"/>
              </a:rPr>
              <a:t>;</a:t>
            </a: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else</a:t>
            </a:r>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if</a:t>
            </a:r>
            <a:r>
              <a:rPr lang="en-US" sz="700" dirty="0">
                <a:solidFill>
                  <a:srgbClr val="000000"/>
                </a:solidFill>
                <a:latin typeface="Cascadia Mono" panose="020B0609020000020004" pitchFamily="49" charset="0"/>
              </a:rPr>
              <a:t> (notaFinal &gt;= 80)</a:t>
            </a:r>
          </a:p>
          <a:p>
            <a:r>
              <a:rPr lang="en-US" sz="700" dirty="0">
                <a:solidFill>
                  <a:srgbClr val="000000"/>
                </a:solidFill>
                <a:latin typeface="Cascadia Mono" panose="020B0609020000020004" pitchFamily="49" charset="0"/>
              </a:rPr>
              <a:t>                    EquivalenciaLabel.Text = </a:t>
            </a:r>
            <a:r>
              <a:rPr lang="en-US" sz="700" dirty="0">
                <a:solidFill>
                  <a:srgbClr val="A31515"/>
                </a:solidFill>
                <a:latin typeface="Cascadia Mono" panose="020B0609020000020004" pitchFamily="49" charset="0"/>
              </a:rPr>
              <a:t>"B"</a:t>
            </a:r>
            <a:r>
              <a:rPr lang="en-US" sz="700" dirty="0">
                <a:solidFill>
                  <a:srgbClr val="000000"/>
                </a:solidFill>
                <a:latin typeface="Cascadia Mono" panose="020B0609020000020004" pitchFamily="49" charset="0"/>
              </a:rPr>
              <a:t>;</a:t>
            </a: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else</a:t>
            </a:r>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if</a:t>
            </a:r>
            <a:r>
              <a:rPr lang="en-US" sz="700" dirty="0">
                <a:solidFill>
                  <a:srgbClr val="000000"/>
                </a:solidFill>
                <a:latin typeface="Cascadia Mono" panose="020B0609020000020004" pitchFamily="49" charset="0"/>
              </a:rPr>
              <a:t> (notaFinal &gt;= 75)</a:t>
            </a:r>
          </a:p>
          <a:p>
            <a:r>
              <a:rPr lang="en-US" sz="700" dirty="0">
                <a:solidFill>
                  <a:srgbClr val="000000"/>
                </a:solidFill>
                <a:latin typeface="Cascadia Mono" panose="020B0609020000020004" pitchFamily="49" charset="0"/>
              </a:rPr>
              <a:t>                    EquivalenciaLabel.Text = </a:t>
            </a:r>
            <a:r>
              <a:rPr lang="en-US" sz="700" dirty="0">
                <a:solidFill>
                  <a:srgbClr val="A31515"/>
                </a:solidFill>
                <a:latin typeface="Cascadia Mono" panose="020B0609020000020004" pitchFamily="49" charset="0"/>
              </a:rPr>
              <a:t>"C"</a:t>
            </a:r>
            <a:r>
              <a:rPr lang="en-US" sz="700" dirty="0">
                <a:solidFill>
                  <a:srgbClr val="000000"/>
                </a:solidFill>
                <a:latin typeface="Cascadia Mono" panose="020B0609020000020004" pitchFamily="49" charset="0"/>
              </a:rPr>
              <a:t>;</a:t>
            </a: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else</a:t>
            </a:r>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if</a:t>
            </a:r>
            <a:r>
              <a:rPr lang="en-US" sz="700" dirty="0">
                <a:solidFill>
                  <a:srgbClr val="000000"/>
                </a:solidFill>
                <a:latin typeface="Cascadia Mono" panose="020B0609020000020004" pitchFamily="49" charset="0"/>
              </a:rPr>
              <a:t> (notaFinal &gt;= 70)</a:t>
            </a:r>
          </a:p>
          <a:p>
            <a:r>
              <a:rPr lang="en-US" sz="700" dirty="0">
                <a:solidFill>
                  <a:srgbClr val="000000"/>
                </a:solidFill>
                <a:latin typeface="Cascadia Mono" panose="020B0609020000020004" pitchFamily="49" charset="0"/>
              </a:rPr>
              <a:t>                    EquivalenciaLabel.Text = </a:t>
            </a:r>
            <a:r>
              <a:rPr lang="en-US" sz="700" dirty="0">
                <a:solidFill>
                  <a:srgbClr val="A31515"/>
                </a:solidFill>
                <a:latin typeface="Cascadia Mono" panose="020B0609020000020004" pitchFamily="49" charset="0"/>
              </a:rPr>
              <a:t>"D"</a:t>
            </a:r>
            <a:r>
              <a:rPr lang="en-US" sz="700" dirty="0">
                <a:solidFill>
                  <a:srgbClr val="000000"/>
                </a:solidFill>
                <a:latin typeface="Cascadia Mono" panose="020B0609020000020004" pitchFamily="49" charset="0"/>
              </a:rPr>
              <a:t>;</a:t>
            </a: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else</a:t>
            </a:r>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if</a:t>
            </a:r>
            <a:r>
              <a:rPr lang="en-US" sz="700" dirty="0">
                <a:solidFill>
                  <a:srgbClr val="000000"/>
                </a:solidFill>
                <a:latin typeface="Cascadia Mono" panose="020B0609020000020004" pitchFamily="49" charset="0"/>
              </a:rPr>
              <a:t> (notaFinal &gt;= 60)</a:t>
            </a:r>
          </a:p>
          <a:p>
            <a:r>
              <a:rPr lang="en-US" sz="700" dirty="0">
                <a:solidFill>
                  <a:srgbClr val="000000"/>
                </a:solidFill>
                <a:latin typeface="Cascadia Mono" panose="020B0609020000020004" pitchFamily="49" charset="0"/>
              </a:rPr>
              <a:t>                    EquivalenciaLabel.Text = </a:t>
            </a:r>
            <a:r>
              <a:rPr lang="en-US" sz="700" dirty="0">
                <a:solidFill>
                  <a:srgbClr val="A31515"/>
                </a:solidFill>
                <a:latin typeface="Cascadia Mono" panose="020B0609020000020004" pitchFamily="49" charset="0"/>
              </a:rPr>
              <a:t>"FE"</a:t>
            </a:r>
            <a:r>
              <a:rPr lang="en-US" sz="700" dirty="0">
                <a:solidFill>
                  <a:srgbClr val="000000"/>
                </a:solidFill>
                <a:latin typeface="Cascadia Mono" panose="020B0609020000020004" pitchFamily="49" charset="0"/>
              </a:rPr>
              <a:t>;</a:t>
            </a: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else</a:t>
            </a:r>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if</a:t>
            </a:r>
            <a:r>
              <a:rPr lang="en-US" sz="700" dirty="0">
                <a:solidFill>
                  <a:srgbClr val="000000"/>
                </a:solidFill>
                <a:latin typeface="Cascadia Mono" panose="020B0609020000020004" pitchFamily="49" charset="0"/>
              </a:rPr>
              <a:t> (notaFinal &gt;= 50)</a:t>
            </a:r>
          </a:p>
          <a:p>
            <a:r>
              <a:rPr lang="en-US" sz="700" dirty="0">
                <a:solidFill>
                  <a:srgbClr val="000000"/>
                </a:solidFill>
                <a:latin typeface="Cascadia Mono" panose="020B0609020000020004" pitchFamily="49" charset="0"/>
              </a:rPr>
              <a:t>                    EquivalenciaLabel.Text = </a:t>
            </a:r>
            <a:r>
              <a:rPr lang="en-US" sz="700" dirty="0">
                <a:solidFill>
                  <a:srgbClr val="A31515"/>
                </a:solidFill>
                <a:latin typeface="Cascadia Mono" panose="020B0609020000020004" pitchFamily="49" charset="0"/>
              </a:rPr>
              <a:t>"FI"</a:t>
            </a:r>
            <a:r>
              <a:rPr lang="en-US" sz="700" dirty="0">
                <a:solidFill>
                  <a:srgbClr val="000000"/>
                </a:solidFill>
                <a:latin typeface="Cascadia Mono" panose="020B0609020000020004" pitchFamily="49" charset="0"/>
              </a:rPr>
              <a:t>;</a:t>
            </a: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else</a:t>
            </a:r>
            <a:endParaRPr lang="en-US" sz="700" dirty="0">
              <a:solidFill>
                <a:srgbClr val="000000"/>
              </a:solidFill>
              <a:latin typeface="Cascadia Mono" panose="020B0609020000020004" pitchFamily="49" charset="0"/>
            </a:endParaRPr>
          </a:p>
          <a:p>
            <a:r>
              <a:rPr lang="en-US" sz="700" dirty="0">
                <a:solidFill>
                  <a:srgbClr val="000000"/>
                </a:solidFill>
                <a:latin typeface="Cascadia Mono" panose="020B0609020000020004" pitchFamily="49" charset="0"/>
              </a:rPr>
              <a:t>                    EquivalenciaLabel.Text = </a:t>
            </a:r>
            <a:r>
              <a:rPr lang="en-US" sz="700" dirty="0">
                <a:solidFill>
                  <a:srgbClr val="A31515"/>
                </a:solidFill>
                <a:latin typeface="Cascadia Mono" panose="020B0609020000020004" pitchFamily="49" charset="0"/>
              </a:rPr>
              <a:t>"F"</a:t>
            </a:r>
            <a:r>
              <a:rPr lang="en-US" sz="700" dirty="0">
                <a:solidFill>
                  <a:srgbClr val="000000"/>
                </a:solidFill>
                <a:latin typeface="Cascadia Mono" panose="020B0609020000020004" pitchFamily="49" charset="0"/>
              </a:rPr>
              <a:t>;</a:t>
            </a:r>
          </a:p>
          <a:p>
            <a:r>
              <a:rPr lang="en-US" sz="700" dirty="0">
                <a:solidFill>
                  <a:srgbClr val="000000"/>
                </a:solidFill>
                <a:latin typeface="Cascadia Mono" panose="020B0609020000020004" pitchFamily="49" charset="0"/>
              </a:rPr>
              <a:t>            }</a:t>
            </a:r>
          </a:p>
          <a:p>
            <a:endParaRPr lang="en-US" sz="700" dirty="0">
              <a:solidFill>
                <a:srgbClr val="000000"/>
              </a:solidFill>
              <a:latin typeface="Cascadia Mono" panose="020B0609020000020004" pitchFamily="49" charset="0"/>
            </a:endParaRPr>
          </a:p>
          <a:p>
            <a:r>
              <a:rPr lang="en-US" sz="700" dirty="0">
                <a:solidFill>
                  <a:srgbClr val="000000"/>
                </a:solidFill>
                <a:latin typeface="Cascadia Mono" panose="020B0609020000020004" pitchFamily="49" charset="0"/>
              </a:rPr>
              <a:t>        }</a:t>
            </a:r>
            <a:endParaRPr lang="en-US" sz="1600" dirty="0"/>
          </a:p>
        </p:txBody>
      </p:sp>
      <p:sp>
        <p:nvSpPr>
          <p:cNvPr id="4" name="Arrow: Down 3">
            <a:extLst>
              <a:ext uri="{FF2B5EF4-FFF2-40B4-BE49-F238E27FC236}">
                <a16:creationId xmlns:a16="http://schemas.microsoft.com/office/drawing/2014/main" id="{92887AC3-20D6-4B47-A790-31B6A57DAF37}"/>
              </a:ext>
            </a:extLst>
          </p:cNvPr>
          <p:cNvSpPr/>
          <p:nvPr/>
        </p:nvSpPr>
        <p:spPr>
          <a:xfrm>
            <a:off x="298637" y="127969"/>
            <a:ext cx="477656" cy="198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9E5D8190-D7B2-4D5A-9051-4DE7258D2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0644" y="216823"/>
            <a:ext cx="2848373" cy="6220693"/>
          </a:xfrm>
          <a:prstGeom prst="rect">
            <a:avLst/>
          </a:prstGeom>
        </p:spPr>
      </p:pic>
    </p:spTree>
    <p:extLst>
      <p:ext uri="{BB962C8B-B14F-4D97-AF65-F5344CB8AC3E}">
        <p14:creationId xmlns:p14="http://schemas.microsoft.com/office/powerpoint/2010/main" val="3190435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9F1B034-F8D4-7D43-C26D-CD58CC8F5560}"/>
              </a:ext>
            </a:extLst>
          </p:cNvPr>
          <p:cNvSpPr txBox="1"/>
          <p:nvPr/>
        </p:nvSpPr>
        <p:spPr>
          <a:xfrm>
            <a:off x="340614" y="310396"/>
            <a:ext cx="11555730" cy="6247864"/>
          </a:xfrm>
          <a:prstGeom prst="rect">
            <a:avLst/>
          </a:prstGeom>
          <a:noFill/>
        </p:spPr>
        <p:txBody>
          <a:bodyPr wrap="square">
            <a:spAutoFit/>
          </a:bodyPr>
          <a:lstStyle/>
          <a:p>
            <a:pPr algn="just"/>
            <a:r>
              <a:rPr lang="es-ES" sz="1600" dirty="0"/>
              <a:t>En el evento de clic del botón se van a realizar una serie de cálculos y validaciones para obtener la nota final del estudiante y su equivalencia en letra (</a:t>
            </a:r>
            <a:r>
              <a:rPr lang="es-ES" sz="1600" dirty="0">
                <a:highlight>
                  <a:srgbClr val="FFFF00"/>
                </a:highlight>
              </a:rPr>
              <a:t>calificación</a:t>
            </a:r>
            <a:r>
              <a:rPr lang="es-ES" sz="1600" dirty="0"/>
              <a:t>) basada en las </a:t>
            </a:r>
            <a:r>
              <a:rPr lang="es-ES" sz="1600" dirty="0">
                <a:highlight>
                  <a:srgbClr val="00FF00"/>
                </a:highlight>
              </a:rPr>
              <a:t>notas de asistencia, trabajo práctico, examen parcial y examen final</a:t>
            </a:r>
            <a:r>
              <a:rPr lang="es-ES" sz="1600" dirty="0"/>
              <a:t> ingresadas por el usuario.</a:t>
            </a:r>
          </a:p>
          <a:p>
            <a:pPr algn="just"/>
            <a:endParaRPr lang="es-ES" sz="1600" dirty="0"/>
          </a:p>
          <a:p>
            <a:pPr algn="just"/>
            <a:r>
              <a:rPr lang="es-ES" sz="1600" dirty="0"/>
              <a:t>Lo que hace el código del boton es:</a:t>
            </a:r>
          </a:p>
          <a:p>
            <a:pPr algn="just"/>
            <a:endParaRPr lang="es-ES" sz="1600" dirty="0"/>
          </a:p>
          <a:p>
            <a:pPr algn="just"/>
            <a:r>
              <a:rPr lang="es-ES" sz="1600" dirty="0"/>
              <a:t>Se definen las constantes </a:t>
            </a:r>
            <a:r>
              <a:rPr lang="es-ES" sz="1600" dirty="0">
                <a:highlight>
                  <a:srgbClr val="FFFF00"/>
                </a:highlight>
              </a:rPr>
              <a:t>notaMaximaAsistencia, notaMaximaTrabajoPractico, notaMaximaExamenParcial y notaMaximaExamenFinal </a:t>
            </a:r>
            <a:r>
              <a:rPr lang="es-ES" sz="1600" dirty="0"/>
              <a:t>con los valores máximos permitidos para cada tipo de nota.</a:t>
            </a:r>
          </a:p>
          <a:p>
            <a:pPr algn="just"/>
            <a:endParaRPr lang="es-ES" sz="1600" dirty="0"/>
          </a:p>
          <a:p>
            <a:pPr algn="just"/>
            <a:r>
              <a:rPr lang="es-ES" sz="1600" dirty="0"/>
              <a:t>Se verifica si alguna de las notas (asistencia, trabajoPractico, examenParcial, examenFinal) es mayor que su respectivo límite máximo. Si alguna nota excede su límite, se muestra un mensaje de error y se sale del evento para evitar cálculos incorrectos.</a:t>
            </a:r>
          </a:p>
          <a:p>
            <a:pPr algn="just"/>
            <a:endParaRPr lang="es-ES" sz="1600" dirty="0"/>
          </a:p>
          <a:p>
            <a:pPr algn="just"/>
            <a:r>
              <a:rPr lang="es-ES" sz="1600" dirty="0"/>
              <a:t>Se calcula la nota final sumando las notas de asistencia, trabajoPractico, examenParcial y examenFinal.</a:t>
            </a:r>
          </a:p>
          <a:p>
            <a:pPr algn="just"/>
            <a:endParaRPr lang="es-ES" sz="1600" dirty="0"/>
          </a:p>
          <a:p>
            <a:pPr algn="just"/>
            <a:r>
              <a:rPr lang="es-ES" sz="1600" dirty="0"/>
              <a:t>Luego, se realiza otra verificación para asegurarse de que cada nota no sea mayor que su nota máxima permitida. Si alguna nota excede su límite, se ajusta la nota al valor máximo permitido.</a:t>
            </a:r>
          </a:p>
          <a:p>
            <a:pPr algn="just"/>
            <a:endParaRPr lang="es-ES" sz="1600" dirty="0"/>
          </a:p>
          <a:p>
            <a:pPr algn="just"/>
            <a:r>
              <a:rPr lang="es-ES" sz="1600" dirty="0"/>
              <a:t>Después de asegurarse de que cada nota esté dentro del rango permitido, se recalcula la nota final sumando las notas ajustadas.</a:t>
            </a:r>
          </a:p>
          <a:p>
            <a:pPr algn="just"/>
            <a:endParaRPr lang="es-ES" sz="1600" dirty="0"/>
          </a:p>
          <a:p>
            <a:pPr algn="just"/>
            <a:r>
              <a:rPr lang="es-ES" sz="1600" dirty="0"/>
              <a:t>Se asegura que la nota final no sea mayor que 100. Si la nota final excede 100, se ajusta al valor máximo permitido (100).</a:t>
            </a:r>
          </a:p>
          <a:p>
            <a:pPr algn="just"/>
            <a:endParaRPr lang="es-ES" sz="1600" dirty="0"/>
          </a:p>
          <a:p>
            <a:pPr algn="just"/>
            <a:r>
              <a:rPr lang="es-ES" sz="1600" dirty="0"/>
              <a:t>Se asigna la nota final calculada a la etiqueta NotaFinalLabel para mostrarla en la interfaz gráfica.</a:t>
            </a:r>
          </a:p>
          <a:p>
            <a:pPr algn="just"/>
            <a:endParaRPr lang="es-ES" sz="1600" dirty="0"/>
          </a:p>
          <a:p>
            <a:pPr algn="just"/>
            <a:r>
              <a:rPr lang="es-ES" sz="1600" dirty="0"/>
              <a:t>Se asigna la equivalencia en letra correspondiente a la nota final en función de ciertos rangos de calificación. Las equivalencias se asignan a la etiqueta EquivalenciaLabel para mostrar la calificación en letra en la interfaz gráfica.</a:t>
            </a:r>
            <a:endParaRPr lang="es-DO" sz="1600" dirty="0"/>
          </a:p>
        </p:txBody>
      </p:sp>
    </p:spTree>
    <p:extLst>
      <p:ext uri="{BB962C8B-B14F-4D97-AF65-F5344CB8AC3E}">
        <p14:creationId xmlns:p14="http://schemas.microsoft.com/office/powerpoint/2010/main" val="3715837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52CB7A5-C2F7-459B-B4C3-FB82E40706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382" y="785784"/>
            <a:ext cx="2695973" cy="5887860"/>
          </a:xfrm>
          <a:prstGeom prst="rect">
            <a:avLst/>
          </a:prstGeom>
        </p:spPr>
      </p:pic>
      <p:pic>
        <p:nvPicPr>
          <p:cNvPr id="10" name="Picture 9">
            <a:extLst>
              <a:ext uri="{FF2B5EF4-FFF2-40B4-BE49-F238E27FC236}">
                <a16:creationId xmlns:a16="http://schemas.microsoft.com/office/drawing/2014/main" id="{26771741-03E5-4FF8-A2C3-4D519931A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8013" y="785784"/>
            <a:ext cx="2695973" cy="5887860"/>
          </a:xfrm>
          <a:prstGeom prst="rect">
            <a:avLst/>
          </a:prstGeom>
        </p:spPr>
      </p:pic>
      <p:pic>
        <p:nvPicPr>
          <p:cNvPr id="12" name="Picture 11">
            <a:extLst>
              <a:ext uri="{FF2B5EF4-FFF2-40B4-BE49-F238E27FC236}">
                <a16:creationId xmlns:a16="http://schemas.microsoft.com/office/drawing/2014/main" id="{6AA624D4-796A-4E5E-802C-4D20CC1EA2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5017" y="785784"/>
            <a:ext cx="2871230" cy="5887860"/>
          </a:xfrm>
          <a:prstGeom prst="rect">
            <a:avLst/>
          </a:prstGeom>
        </p:spPr>
      </p:pic>
      <p:sp>
        <p:nvSpPr>
          <p:cNvPr id="2" name="CuadroTexto 1">
            <a:extLst>
              <a:ext uri="{FF2B5EF4-FFF2-40B4-BE49-F238E27FC236}">
                <a16:creationId xmlns:a16="http://schemas.microsoft.com/office/drawing/2014/main" id="{C133F24A-70D3-3D48-BE27-8C6F3D8825CA}"/>
              </a:ext>
            </a:extLst>
          </p:cNvPr>
          <p:cNvSpPr txBox="1"/>
          <p:nvPr/>
        </p:nvSpPr>
        <p:spPr>
          <a:xfrm>
            <a:off x="1393902" y="211873"/>
            <a:ext cx="9980342" cy="523220"/>
          </a:xfrm>
          <a:prstGeom prst="rect">
            <a:avLst/>
          </a:prstGeom>
          <a:noFill/>
        </p:spPr>
        <p:txBody>
          <a:bodyPr wrap="square" rtlCol="0">
            <a:spAutoFit/>
          </a:bodyPr>
          <a:lstStyle/>
          <a:p>
            <a:pPr algn="ctr"/>
            <a:r>
              <a:rPr lang="es-DO" sz="2800" b="1" dirty="0"/>
              <a:t>Resultado Final con validaciones </a:t>
            </a:r>
          </a:p>
        </p:txBody>
      </p:sp>
    </p:spTree>
    <p:extLst>
      <p:ext uri="{BB962C8B-B14F-4D97-AF65-F5344CB8AC3E}">
        <p14:creationId xmlns:p14="http://schemas.microsoft.com/office/powerpoint/2010/main" val="2397340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4C421E-4F16-4887-9793-9FB51123B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544" y="864720"/>
            <a:ext cx="2609085" cy="5665491"/>
          </a:xfrm>
          <a:prstGeom prst="rect">
            <a:avLst/>
          </a:prstGeom>
        </p:spPr>
      </p:pic>
      <p:pic>
        <p:nvPicPr>
          <p:cNvPr id="5" name="Picture 4">
            <a:extLst>
              <a:ext uri="{FF2B5EF4-FFF2-40B4-BE49-F238E27FC236}">
                <a16:creationId xmlns:a16="http://schemas.microsoft.com/office/drawing/2014/main" id="{43B3E12F-1603-4FFD-B541-8FB89289E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4442" y="881026"/>
            <a:ext cx="2609085" cy="5698100"/>
          </a:xfrm>
          <a:prstGeom prst="rect">
            <a:avLst/>
          </a:prstGeom>
        </p:spPr>
      </p:pic>
      <p:sp>
        <p:nvSpPr>
          <p:cNvPr id="2" name="AutoShape 2">
            <a:extLst>
              <a:ext uri="{FF2B5EF4-FFF2-40B4-BE49-F238E27FC236}">
                <a16:creationId xmlns:a16="http://schemas.microsoft.com/office/drawing/2014/main" id="{29ABFF2F-B161-7CF0-A7F2-C691E73BA7B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DO"/>
          </a:p>
        </p:txBody>
      </p:sp>
      <p:sp>
        <p:nvSpPr>
          <p:cNvPr id="4" name="AutoShape 4">
            <a:extLst>
              <a:ext uri="{FF2B5EF4-FFF2-40B4-BE49-F238E27FC236}">
                <a16:creationId xmlns:a16="http://schemas.microsoft.com/office/drawing/2014/main" id="{D8ABF2B8-C01F-D17C-1AB9-D41D7C460A7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DO"/>
          </a:p>
        </p:txBody>
      </p:sp>
      <p:pic>
        <p:nvPicPr>
          <p:cNvPr id="6" name="Imagen 5">
            <a:extLst>
              <a:ext uri="{FF2B5EF4-FFF2-40B4-BE49-F238E27FC236}">
                <a16:creationId xmlns:a16="http://schemas.microsoft.com/office/drawing/2014/main" id="{DB4BCD36-F996-7664-CB04-BD70FD0643BD}"/>
              </a:ext>
            </a:extLst>
          </p:cNvPr>
          <p:cNvPicPr>
            <a:picLocks noChangeAspect="1"/>
          </p:cNvPicPr>
          <p:nvPr/>
        </p:nvPicPr>
        <p:blipFill rotWithShape="1">
          <a:blip r:embed="rId4"/>
          <a:srcRect r="55469"/>
          <a:stretch/>
        </p:blipFill>
        <p:spPr>
          <a:xfrm>
            <a:off x="256341" y="913636"/>
            <a:ext cx="2773617" cy="5632881"/>
          </a:xfrm>
          <a:prstGeom prst="rect">
            <a:avLst/>
          </a:prstGeom>
        </p:spPr>
      </p:pic>
      <p:pic>
        <p:nvPicPr>
          <p:cNvPr id="7" name="Imagen 6">
            <a:extLst>
              <a:ext uri="{FF2B5EF4-FFF2-40B4-BE49-F238E27FC236}">
                <a16:creationId xmlns:a16="http://schemas.microsoft.com/office/drawing/2014/main" id="{4D069EF8-0F15-3A85-4599-30317D201837}"/>
              </a:ext>
            </a:extLst>
          </p:cNvPr>
          <p:cNvPicPr>
            <a:picLocks noChangeAspect="1"/>
          </p:cNvPicPr>
          <p:nvPr/>
        </p:nvPicPr>
        <p:blipFill rotWithShape="1">
          <a:blip r:embed="rId4"/>
          <a:srcRect l="55469"/>
          <a:stretch/>
        </p:blipFill>
        <p:spPr>
          <a:xfrm>
            <a:off x="3252371" y="897330"/>
            <a:ext cx="2773617" cy="5632881"/>
          </a:xfrm>
          <a:prstGeom prst="rect">
            <a:avLst/>
          </a:prstGeom>
        </p:spPr>
      </p:pic>
      <p:sp>
        <p:nvSpPr>
          <p:cNvPr id="8" name="CuadroTexto 7">
            <a:extLst>
              <a:ext uri="{FF2B5EF4-FFF2-40B4-BE49-F238E27FC236}">
                <a16:creationId xmlns:a16="http://schemas.microsoft.com/office/drawing/2014/main" id="{F3C89C59-1B70-4A14-C74A-55733DD87B3B}"/>
              </a:ext>
            </a:extLst>
          </p:cNvPr>
          <p:cNvSpPr txBox="1"/>
          <p:nvPr/>
        </p:nvSpPr>
        <p:spPr>
          <a:xfrm>
            <a:off x="1393902" y="211873"/>
            <a:ext cx="9980342" cy="523220"/>
          </a:xfrm>
          <a:prstGeom prst="rect">
            <a:avLst/>
          </a:prstGeom>
          <a:noFill/>
        </p:spPr>
        <p:txBody>
          <a:bodyPr wrap="square" rtlCol="0">
            <a:spAutoFit/>
          </a:bodyPr>
          <a:lstStyle/>
          <a:p>
            <a:pPr algn="ctr"/>
            <a:r>
              <a:rPr lang="es-DO" sz="2800" b="1" dirty="0"/>
              <a:t>Resultado Final con validaciones </a:t>
            </a:r>
          </a:p>
        </p:txBody>
      </p:sp>
    </p:spTree>
    <p:extLst>
      <p:ext uri="{BB962C8B-B14F-4D97-AF65-F5344CB8AC3E}">
        <p14:creationId xmlns:p14="http://schemas.microsoft.com/office/powerpoint/2010/main" val="771195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Comparación de versiones de SQL Server">
            <a:extLst>
              <a:ext uri="{FF2B5EF4-FFF2-40B4-BE49-F238E27FC236}">
                <a16:creationId xmlns:a16="http://schemas.microsoft.com/office/drawing/2014/main" id="{69F5E3C7-7481-B6C9-6A8E-4387D11EA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64" y="0"/>
            <a:ext cx="1143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09ED493E-33AC-A205-4CBA-EE780D9EB68E}"/>
              </a:ext>
            </a:extLst>
          </p:cNvPr>
          <p:cNvSpPr txBox="1"/>
          <p:nvPr/>
        </p:nvSpPr>
        <p:spPr>
          <a:xfrm>
            <a:off x="896816" y="158262"/>
            <a:ext cx="9706708" cy="584775"/>
          </a:xfrm>
          <a:prstGeom prst="rect">
            <a:avLst/>
          </a:prstGeom>
          <a:noFill/>
        </p:spPr>
        <p:txBody>
          <a:bodyPr wrap="square" rtlCol="0">
            <a:spAutoFit/>
          </a:bodyPr>
          <a:lstStyle/>
          <a:p>
            <a:pPr algn="ctr"/>
            <a:r>
              <a:rPr lang="es-DO" sz="3200" b="1" u="sng" dirty="0">
                <a:solidFill>
                  <a:srgbClr val="FFC000"/>
                </a:solidFill>
              </a:rPr>
              <a:t>Llevando la aplicación a la base de datos SQL Server</a:t>
            </a:r>
          </a:p>
        </p:txBody>
      </p:sp>
      <p:pic>
        <p:nvPicPr>
          <p:cNvPr id="1032" name="Picture 8" descr="Xamarin - Wikipedia, la enciclopedia libre">
            <a:extLst>
              <a:ext uri="{FF2B5EF4-FFF2-40B4-BE49-F238E27FC236}">
                <a16:creationId xmlns:a16="http://schemas.microsoft.com/office/drawing/2014/main" id="{8BA56E0C-A599-F359-5B6B-63CD99444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99" y="841108"/>
            <a:ext cx="4706815" cy="197294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6">
            <a:extLst>
              <a:ext uri="{FF2B5EF4-FFF2-40B4-BE49-F238E27FC236}">
                <a16:creationId xmlns:a16="http://schemas.microsoft.com/office/drawing/2014/main" id="{B9C88CA6-3515-D143-25BC-0306D2E45A3D}"/>
              </a:ext>
            </a:extLst>
          </p:cNvPr>
          <p:cNvPicPr>
            <a:picLocks noChangeAspect="1"/>
          </p:cNvPicPr>
          <p:nvPr/>
        </p:nvPicPr>
        <p:blipFill rotWithShape="1">
          <a:blip r:embed="rId4">
            <a:extLst>
              <a:ext uri="{28A0092B-C50C-407E-A947-70E740481C1C}">
                <a14:useLocalDpi xmlns:a14="http://schemas.microsoft.com/office/drawing/2010/main" val="0"/>
              </a:ext>
            </a:extLst>
          </a:blip>
          <a:srcRect l="29993" t="12941" r="21071"/>
          <a:stretch/>
        </p:blipFill>
        <p:spPr>
          <a:xfrm>
            <a:off x="381000" y="2656715"/>
            <a:ext cx="1537295" cy="3644461"/>
          </a:xfrm>
          <a:prstGeom prst="rect">
            <a:avLst/>
          </a:prstGeom>
          <a:effectLst>
            <a:glow rad="63500">
              <a:schemeClr val="accent6">
                <a:satMod val="175000"/>
                <a:alpha val="40000"/>
              </a:schemeClr>
            </a:glow>
          </a:effectLst>
        </p:spPr>
      </p:pic>
      <p:pic>
        <p:nvPicPr>
          <p:cNvPr id="5" name="Picture 50" descr="Configuración de un entorno de desarrollo en Windows 10 | Microsoft Docs">
            <a:extLst>
              <a:ext uri="{FF2B5EF4-FFF2-40B4-BE49-F238E27FC236}">
                <a16:creationId xmlns:a16="http://schemas.microsoft.com/office/drawing/2014/main" id="{5FF8C84C-E3DE-DB07-8303-AF5B96059D1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33589" y="876262"/>
            <a:ext cx="1939869" cy="194294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5F6D52B3-46CB-6BA7-4697-04851E91DB85}"/>
              </a:ext>
            </a:extLst>
          </p:cNvPr>
          <p:cNvPicPr>
            <a:picLocks noChangeAspect="1"/>
          </p:cNvPicPr>
          <p:nvPr/>
        </p:nvPicPr>
        <p:blipFill>
          <a:blip r:embed="rId6"/>
          <a:stretch>
            <a:fillRect/>
          </a:stretch>
        </p:blipFill>
        <p:spPr>
          <a:xfrm>
            <a:off x="8190540" y="2093861"/>
            <a:ext cx="2132766" cy="2132766"/>
          </a:xfrm>
          <a:prstGeom prst="rect">
            <a:avLst/>
          </a:prstGeom>
        </p:spPr>
      </p:pic>
      <p:pic>
        <p:nvPicPr>
          <p:cNvPr id="7" name="Picture 2" descr="Install MAUI with Visual Studio 2022 (Preview) - PureSourceCode">
            <a:extLst>
              <a:ext uri="{FF2B5EF4-FFF2-40B4-BE49-F238E27FC236}">
                <a16:creationId xmlns:a16="http://schemas.microsoft.com/office/drawing/2014/main" id="{F3A0CDB4-321E-4AAD-B78C-D5099033ED6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189" t="10423" r="17637" b="5708"/>
          <a:stretch/>
        </p:blipFill>
        <p:spPr bwMode="auto">
          <a:xfrm>
            <a:off x="9399119" y="4764139"/>
            <a:ext cx="2036821" cy="147333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64512C14-C0AD-B6BE-8948-EC90B2855559}"/>
              </a:ext>
            </a:extLst>
          </p:cNvPr>
          <p:cNvPicPr>
            <a:picLocks noChangeAspect="1"/>
          </p:cNvPicPr>
          <p:nvPr/>
        </p:nvPicPr>
        <p:blipFill>
          <a:blip r:embed="rId8"/>
          <a:stretch>
            <a:fillRect/>
          </a:stretch>
        </p:blipFill>
        <p:spPr>
          <a:xfrm>
            <a:off x="9761550" y="2795000"/>
            <a:ext cx="1683945" cy="1683945"/>
          </a:xfrm>
          <a:prstGeom prst="rect">
            <a:avLst/>
          </a:prstGeom>
        </p:spPr>
      </p:pic>
      <p:pic>
        <p:nvPicPr>
          <p:cNvPr id="9" name="Imagen 8">
            <a:extLst>
              <a:ext uri="{FF2B5EF4-FFF2-40B4-BE49-F238E27FC236}">
                <a16:creationId xmlns:a16="http://schemas.microsoft.com/office/drawing/2014/main" id="{3000FC08-84CF-7D88-C62F-436BBD3BD298}"/>
              </a:ext>
            </a:extLst>
          </p:cNvPr>
          <p:cNvPicPr>
            <a:picLocks noChangeAspect="1"/>
          </p:cNvPicPr>
          <p:nvPr/>
        </p:nvPicPr>
        <p:blipFill>
          <a:blip r:embed="rId9"/>
          <a:stretch>
            <a:fillRect/>
          </a:stretch>
        </p:blipFill>
        <p:spPr>
          <a:xfrm>
            <a:off x="2392511" y="2462859"/>
            <a:ext cx="2027439" cy="1402971"/>
          </a:xfrm>
          <a:prstGeom prst="rect">
            <a:avLst/>
          </a:prstGeom>
        </p:spPr>
      </p:pic>
      <p:pic>
        <p:nvPicPr>
          <p:cNvPr id="10" name="Imagen 9">
            <a:extLst>
              <a:ext uri="{FF2B5EF4-FFF2-40B4-BE49-F238E27FC236}">
                <a16:creationId xmlns:a16="http://schemas.microsoft.com/office/drawing/2014/main" id="{48C98AE4-E164-761D-E749-62C360192052}"/>
              </a:ext>
            </a:extLst>
          </p:cNvPr>
          <p:cNvPicPr>
            <a:picLocks noChangeAspect="1"/>
          </p:cNvPicPr>
          <p:nvPr/>
        </p:nvPicPr>
        <p:blipFill>
          <a:blip r:embed="rId10"/>
          <a:stretch>
            <a:fillRect/>
          </a:stretch>
        </p:blipFill>
        <p:spPr>
          <a:xfrm flipH="1">
            <a:off x="5910432" y="5689451"/>
            <a:ext cx="471151" cy="1047002"/>
          </a:xfrm>
          <a:prstGeom prst="rect">
            <a:avLst/>
          </a:prstGeom>
        </p:spPr>
      </p:pic>
      <p:pic>
        <p:nvPicPr>
          <p:cNvPr id="11" name="Imagen 10">
            <a:extLst>
              <a:ext uri="{FF2B5EF4-FFF2-40B4-BE49-F238E27FC236}">
                <a16:creationId xmlns:a16="http://schemas.microsoft.com/office/drawing/2014/main" id="{27436779-7B3C-A2D6-E6A7-E4C75F299E50}"/>
              </a:ext>
            </a:extLst>
          </p:cNvPr>
          <p:cNvPicPr>
            <a:picLocks noChangeAspect="1"/>
          </p:cNvPicPr>
          <p:nvPr/>
        </p:nvPicPr>
        <p:blipFill>
          <a:blip r:embed="rId11"/>
          <a:stretch>
            <a:fillRect/>
          </a:stretch>
        </p:blipFill>
        <p:spPr>
          <a:xfrm flipH="1">
            <a:off x="3380136" y="5689451"/>
            <a:ext cx="458537" cy="1018971"/>
          </a:xfrm>
          <a:prstGeom prst="rect">
            <a:avLst/>
          </a:prstGeom>
        </p:spPr>
      </p:pic>
      <p:pic>
        <p:nvPicPr>
          <p:cNvPr id="12" name="Imagen 11">
            <a:extLst>
              <a:ext uri="{FF2B5EF4-FFF2-40B4-BE49-F238E27FC236}">
                <a16:creationId xmlns:a16="http://schemas.microsoft.com/office/drawing/2014/main" id="{0F7D4DE0-0373-6ECD-F3F9-61B931ECF87E}"/>
              </a:ext>
            </a:extLst>
          </p:cNvPr>
          <p:cNvPicPr>
            <a:picLocks noChangeAspect="1"/>
          </p:cNvPicPr>
          <p:nvPr/>
        </p:nvPicPr>
        <p:blipFill>
          <a:blip r:embed="rId12"/>
          <a:stretch>
            <a:fillRect/>
          </a:stretch>
        </p:blipFill>
        <p:spPr>
          <a:xfrm flipH="1">
            <a:off x="4199566" y="5689451"/>
            <a:ext cx="471151" cy="1047002"/>
          </a:xfrm>
          <a:prstGeom prst="rect">
            <a:avLst/>
          </a:prstGeom>
        </p:spPr>
      </p:pic>
      <p:pic>
        <p:nvPicPr>
          <p:cNvPr id="13" name="Imagen 12">
            <a:extLst>
              <a:ext uri="{FF2B5EF4-FFF2-40B4-BE49-F238E27FC236}">
                <a16:creationId xmlns:a16="http://schemas.microsoft.com/office/drawing/2014/main" id="{F996D1EA-7372-EBDB-CFF4-66CB2BE2995E}"/>
              </a:ext>
            </a:extLst>
          </p:cNvPr>
          <p:cNvPicPr>
            <a:picLocks noChangeAspect="1"/>
          </p:cNvPicPr>
          <p:nvPr/>
        </p:nvPicPr>
        <p:blipFill>
          <a:blip r:embed="rId13"/>
          <a:stretch>
            <a:fillRect/>
          </a:stretch>
        </p:blipFill>
        <p:spPr>
          <a:xfrm flipH="1">
            <a:off x="5021063" y="5707232"/>
            <a:ext cx="471151" cy="1047002"/>
          </a:xfrm>
          <a:prstGeom prst="rect">
            <a:avLst/>
          </a:prstGeom>
        </p:spPr>
      </p:pic>
      <p:pic>
        <p:nvPicPr>
          <p:cNvPr id="14" name="Imagen 13">
            <a:extLst>
              <a:ext uri="{FF2B5EF4-FFF2-40B4-BE49-F238E27FC236}">
                <a16:creationId xmlns:a16="http://schemas.microsoft.com/office/drawing/2014/main" id="{28DCF139-5771-1C23-7FE3-D5BC45D5FE62}"/>
              </a:ext>
            </a:extLst>
          </p:cNvPr>
          <p:cNvPicPr>
            <a:picLocks noChangeAspect="1"/>
          </p:cNvPicPr>
          <p:nvPr/>
        </p:nvPicPr>
        <p:blipFill>
          <a:blip r:embed="rId14"/>
          <a:stretch>
            <a:fillRect/>
          </a:stretch>
        </p:blipFill>
        <p:spPr>
          <a:xfrm flipH="1">
            <a:off x="6726141" y="5749641"/>
            <a:ext cx="458534" cy="1018966"/>
          </a:xfrm>
          <a:prstGeom prst="rect">
            <a:avLst/>
          </a:prstGeom>
        </p:spPr>
      </p:pic>
      <p:pic>
        <p:nvPicPr>
          <p:cNvPr id="15" name="Imagen 14">
            <a:extLst>
              <a:ext uri="{FF2B5EF4-FFF2-40B4-BE49-F238E27FC236}">
                <a16:creationId xmlns:a16="http://schemas.microsoft.com/office/drawing/2014/main" id="{18774800-9C1B-CCED-4029-0F8AE5102122}"/>
              </a:ext>
            </a:extLst>
          </p:cNvPr>
          <p:cNvPicPr>
            <a:picLocks noChangeAspect="1"/>
          </p:cNvPicPr>
          <p:nvPr/>
        </p:nvPicPr>
        <p:blipFill>
          <a:blip r:embed="rId15"/>
          <a:stretch>
            <a:fillRect/>
          </a:stretch>
        </p:blipFill>
        <p:spPr>
          <a:xfrm flipH="1">
            <a:off x="7478743" y="5749639"/>
            <a:ext cx="458535" cy="1018967"/>
          </a:xfrm>
          <a:prstGeom prst="rect">
            <a:avLst/>
          </a:prstGeom>
        </p:spPr>
      </p:pic>
    </p:spTree>
    <p:extLst>
      <p:ext uri="{BB962C8B-B14F-4D97-AF65-F5344CB8AC3E}">
        <p14:creationId xmlns:p14="http://schemas.microsoft.com/office/powerpoint/2010/main" val="1962955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654657-CDD0-4FF4-97EE-78ABF0DFC76D}"/>
              </a:ext>
            </a:extLst>
          </p:cNvPr>
          <p:cNvSpPr txBox="1"/>
          <p:nvPr/>
        </p:nvSpPr>
        <p:spPr>
          <a:xfrm>
            <a:off x="524690" y="197235"/>
            <a:ext cx="11142617" cy="1107996"/>
          </a:xfrm>
          <a:prstGeom prst="rect">
            <a:avLst/>
          </a:prstGeom>
          <a:noFill/>
        </p:spPr>
        <p:txBody>
          <a:bodyPr wrap="square">
            <a:spAutoFit/>
          </a:bodyPr>
          <a:lstStyle/>
          <a:p>
            <a:pPr algn="ctr"/>
            <a:r>
              <a:rPr lang="es-DO" sz="6600" b="1" i="0" dirty="0">
                <a:effectLst/>
                <a:latin typeface="Open Sans" panose="020B0606030504020204" pitchFamily="34" charset="0"/>
              </a:rPr>
              <a:t> </a:t>
            </a:r>
            <a:r>
              <a:rPr lang="es-DO" sz="6600" b="1" dirty="0">
                <a:latin typeface="Open Sans" panose="020B0606030504020204" pitchFamily="34" charset="0"/>
              </a:rPr>
              <a:t>Creando una App</a:t>
            </a:r>
            <a:endParaRPr lang="es-DO" sz="6600" b="1" i="0" dirty="0">
              <a:effectLst/>
              <a:latin typeface="Open Sans" panose="020B0606030504020204" pitchFamily="34" charset="0"/>
            </a:endParaRPr>
          </a:p>
        </p:txBody>
      </p:sp>
      <p:sp>
        <p:nvSpPr>
          <p:cNvPr id="6" name="CuadroTexto 5">
            <a:extLst>
              <a:ext uri="{FF2B5EF4-FFF2-40B4-BE49-F238E27FC236}">
                <a16:creationId xmlns:a16="http://schemas.microsoft.com/office/drawing/2014/main" id="{9B48E2B7-EF5F-4F6A-A0BB-DBEEC35A8CFF}"/>
              </a:ext>
            </a:extLst>
          </p:cNvPr>
          <p:cNvSpPr txBox="1"/>
          <p:nvPr/>
        </p:nvSpPr>
        <p:spPr>
          <a:xfrm>
            <a:off x="336176" y="5296210"/>
            <a:ext cx="11604812" cy="1015663"/>
          </a:xfrm>
          <a:prstGeom prst="rect">
            <a:avLst/>
          </a:prstGeom>
          <a:noFill/>
        </p:spPr>
        <p:txBody>
          <a:bodyPr wrap="square">
            <a:spAutoFit/>
          </a:bodyPr>
          <a:lstStyle>
            <a:defPPr>
              <a:defRPr lang="es-DO"/>
            </a:defPPr>
            <a:lvl1pPr algn="ctr">
              <a:defRPr sz="6600" b="1" i="0">
                <a:effectLst/>
                <a:latin typeface="Open Sans" panose="020B0606030504020204" pitchFamily="34" charset="0"/>
              </a:defRPr>
            </a:lvl1pPr>
          </a:lstStyle>
          <a:p>
            <a:r>
              <a:rPr lang="es-DO" sz="6000" dirty="0"/>
              <a:t>Calculadora de Calificaciones</a:t>
            </a:r>
            <a:endParaRPr lang="es-ES" sz="6000" dirty="0"/>
          </a:p>
        </p:txBody>
      </p:sp>
      <p:pic>
        <p:nvPicPr>
          <p:cNvPr id="1028" name="Picture 4" descr="Cursos de Informática Educatica: &quot;El imperio de las calificaciones en la  educación formal&quot;">
            <a:extLst>
              <a:ext uri="{FF2B5EF4-FFF2-40B4-BE49-F238E27FC236}">
                <a16:creationId xmlns:a16="http://schemas.microsoft.com/office/drawing/2014/main" id="{06E9605D-1040-409A-92EF-D0DA17D6D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493" y="1475040"/>
            <a:ext cx="3108529" cy="3618659"/>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6">
            <a:extLst>
              <a:ext uri="{FF2B5EF4-FFF2-40B4-BE49-F238E27FC236}">
                <a16:creationId xmlns:a16="http://schemas.microsoft.com/office/drawing/2014/main" id="{53C27611-BF37-BDDD-2FE1-57047C4CB104}"/>
              </a:ext>
            </a:extLst>
          </p:cNvPr>
          <p:cNvPicPr>
            <a:picLocks noChangeAspect="1"/>
          </p:cNvPicPr>
          <p:nvPr/>
        </p:nvPicPr>
        <p:blipFill rotWithShape="1">
          <a:blip r:embed="rId3">
            <a:extLst>
              <a:ext uri="{28A0092B-C50C-407E-A947-70E740481C1C}">
                <a14:useLocalDpi xmlns:a14="http://schemas.microsoft.com/office/drawing/2010/main" val="0"/>
              </a:ext>
            </a:extLst>
          </a:blip>
          <a:srcRect l="29993" t="12941" r="21071"/>
          <a:stretch/>
        </p:blipFill>
        <p:spPr>
          <a:xfrm>
            <a:off x="1394688" y="1563951"/>
            <a:ext cx="1537295" cy="3644461"/>
          </a:xfrm>
          <a:prstGeom prst="rect">
            <a:avLst/>
          </a:prstGeom>
          <a:effectLst>
            <a:glow rad="63500">
              <a:schemeClr val="accent6">
                <a:satMod val="175000"/>
                <a:alpha val="40000"/>
              </a:schemeClr>
            </a:glow>
          </a:effectLst>
        </p:spPr>
      </p:pic>
      <p:pic>
        <p:nvPicPr>
          <p:cNvPr id="3" name="Picture 16">
            <a:extLst>
              <a:ext uri="{FF2B5EF4-FFF2-40B4-BE49-F238E27FC236}">
                <a16:creationId xmlns:a16="http://schemas.microsoft.com/office/drawing/2014/main" id="{03824DC8-B9B8-3745-CF26-F7FC41BE64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6783" y="1475040"/>
            <a:ext cx="1689348" cy="15059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0" descr="Configuración de un entorno de desarrollo en Windows 10 | Microsoft Docs">
            <a:extLst>
              <a:ext uri="{FF2B5EF4-FFF2-40B4-BE49-F238E27FC236}">
                <a16:creationId xmlns:a16="http://schemas.microsoft.com/office/drawing/2014/main" id="{90AA0EC4-D637-709E-57EF-4C673D9987A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1522" y="3177669"/>
            <a:ext cx="1939869" cy="1942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167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AF55A2-0797-4613-AA82-2A87282FE14D}"/>
              </a:ext>
            </a:extLst>
          </p:cNvPr>
          <p:cNvSpPr txBox="1"/>
          <p:nvPr/>
        </p:nvSpPr>
        <p:spPr>
          <a:xfrm>
            <a:off x="332814" y="737897"/>
            <a:ext cx="6807573" cy="5632311"/>
          </a:xfrm>
          <a:prstGeom prst="rect">
            <a:avLst/>
          </a:prstGeom>
          <a:noFill/>
        </p:spPr>
        <p:txBody>
          <a:bodyPr wrap="square">
            <a:spAutoFit/>
          </a:bodyPr>
          <a:lstStyle/>
          <a:p>
            <a:r>
              <a:rPr lang="es-ES" sz="1800" dirty="0">
                <a:solidFill>
                  <a:srgbClr val="008000"/>
                </a:solidFill>
                <a:latin typeface="Consolas" panose="020B0609020204030204" pitchFamily="49" charset="0"/>
              </a:rPr>
              <a:t>--CREAR UNA BASE DE DATOS NOTAS:</a:t>
            </a:r>
            <a:endParaRPr lang="es-E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DATABASE</a:t>
            </a:r>
            <a:r>
              <a:rPr lang="en-US" sz="1800" dirty="0">
                <a:solidFill>
                  <a:srgbClr val="000000"/>
                </a:solidFill>
                <a:latin typeface="Consolas" panose="020B0609020204030204" pitchFamily="49" charset="0"/>
              </a:rPr>
              <a:t> NOTAS</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GO</a:t>
            </a:r>
            <a:endParaRPr lang="en-US"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--USAR LA BASE DE DATOS NOTAS;</a:t>
            </a:r>
            <a:endParaRPr lang="es-E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USE</a:t>
            </a:r>
            <a:r>
              <a:rPr lang="en-US" sz="1800" dirty="0">
                <a:solidFill>
                  <a:srgbClr val="000000"/>
                </a:solidFill>
                <a:latin typeface="Consolas" panose="020B0609020204030204" pitchFamily="49" charset="0"/>
              </a:rPr>
              <a:t> NOTAS</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GO</a:t>
            </a:r>
          </a:p>
          <a:p>
            <a:endParaRPr lang="en-US" sz="1800" dirty="0">
              <a:solidFill>
                <a:srgbClr val="000000"/>
              </a:solidFill>
              <a:latin typeface="Consolas" panose="020B0609020204030204" pitchFamily="49" charset="0"/>
            </a:endParaRPr>
          </a:p>
          <a:p>
            <a:r>
              <a:rPr lang="es-ES" sz="1800" dirty="0">
                <a:solidFill>
                  <a:srgbClr val="008000"/>
                </a:solidFill>
                <a:latin typeface="Consolas" panose="020B0609020204030204" pitchFamily="49" charset="0"/>
              </a:rPr>
              <a:t>--CREAR UNA TABLA LLAMADA CALIFICACIONES:</a:t>
            </a:r>
            <a:endParaRPr lang="es-E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Calificaciones</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GB" sz="1800" dirty="0">
                <a:solidFill>
                  <a:srgbClr val="000000"/>
                </a:solidFill>
                <a:latin typeface="Consolas" panose="020B0609020204030204" pitchFamily="49" charset="0"/>
              </a:rPr>
              <a:t>    ID </a:t>
            </a:r>
            <a:r>
              <a:rPr lang="en-GB" sz="1800" dirty="0">
                <a:solidFill>
                  <a:srgbClr val="0000FF"/>
                </a:solidFill>
                <a:latin typeface="Consolas" panose="020B0609020204030204" pitchFamily="49" charset="0"/>
              </a:rPr>
              <a:t>INT</a:t>
            </a:r>
            <a:r>
              <a:rPr lang="en-GB" sz="1800" dirty="0">
                <a:solidFill>
                  <a:srgbClr val="000000"/>
                </a:solidFill>
                <a:latin typeface="Consolas" panose="020B0609020204030204" pitchFamily="49" charset="0"/>
              </a:rPr>
              <a:t> </a:t>
            </a:r>
            <a:r>
              <a:rPr lang="en-GB" sz="1800" dirty="0">
                <a:solidFill>
                  <a:srgbClr val="0000FF"/>
                </a:solidFill>
                <a:latin typeface="Consolas" panose="020B0609020204030204" pitchFamily="49" charset="0"/>
              </a:rPr>
              <a:t>IDENTITY</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1</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1</a:t>
            </a:r>
            <a:r>
              <a:rPr lang="en-GB" sz="1800" dirty="0">
                <a:solidFill>
                  <a:srgbClr val="808080"/>
                </a:solidFill>
                <a:latin typeface="Consolas" panose="020B0609020204030204" pitchFamily="49" charset="0"/>
              </a:rPr>
              <a:t>)</a:t>
            </a:r>
            <a:r>
              <a:rPr lang="en-GB" sz="1800" dirty="0">
                <a:solidFill>
                  <a:srgbClr val="000000"/>
                </a:solidFill>
                <a:latin typeface="Consolas" panose="020B0609020204030204" pitchFamily="49" charset="0"/>
              </a:rPr>
              <a:t> </a:t>
            </a:r>
            <a:r>
              <a:rPr lang="en-GB" sz="1800" dirty="0">
                <a:solidFill>
                  <a:srgbClr val="0000FF"/>
                </a:solidFill>
                <a:latin typeface="Consolas" panose="020B0609020204030204" pitchFamily="49" charset="0"/>
              </a:rPr>
              <a:t>PRIMARY</a:t>
            </a:r>
            <a:r>
              <a:rPr lang="en-GB" sz="1800" dirty="0">
                <a:solidFill>
                  <a:srgbClr val="000000"/>
                </a:solidFill>
                <a:latin typeface="Consolas" panose="020B0609020204030204" pitchFamily="49" charset="0"/>
              </a:rPr>
              <a:t> </a:t>
            </a:r>
            <a:r>
              <a:rPr lang="en-GB" sz="1800" dirty="0">
                <a:solidFill>
                  <a:srgbClr val="0000FF"/>
                </a:solidFill>
                <a:latin typeface="Consolas" panose="020B0609020204030204" pitchFamily="49" charset="0"/>
              </a:rPr>
              <a:t>KEY</a:t>
            </a:r>
            <a:r>
              <a:rPr lang="en-GB" sz="1800" dirty="0">
                <a:solidFill>
                  <a:srgbClr val="808080"/>
                </a:solidFill>
                <a:latin typeface="Consolas" panose="020B0609020204030204" pitchFamily="49" charset="0"/>
              </a:rPr>
              <a:t>,</a:t>
            </a:r>
            <a:endParaRPr lang="en-GB"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Profesor </a:t>
            </a:r>
            <a:r>
              <a:rPr lang="en-US" sz="1800" dirty="0">
                <a:solidFill>
                  <a:srgbClr val="0000FF"/>
                </a:solidFill>
                <a:latin typeface="Consolas" panose="020B0609020204030204" pitchFamily="49" charset="0"/>
              </a:rPr>
              <a:t>NVARCHAR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255</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Matricula </a:t>
            </a:r>
            <a:r>
              <a:rPr lang="en-US" sz="1800" dirty="0">
                <a:solidFill>
                  <a:srgbClr val="0000FF"/>
                </a:solidFill>
                <a:latin typeface="Consolas" panose="020B0609020204030204" pitchFamily="49" charset="0"/>
              </a:rPr>
              <a:t>NVARCHAR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255</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Nombre </a:t>
            </a:r>
            <a:r>
              <a:rPr lang="en-US" sz="1800" dirty="0">
                <a:solidFill>
                  <a:srgbClr val="0000FF"/>
                </a:solidFill>
                <a:latin typeface="Consolas" panose="020B0609020204030204" pitchFamily="49" charset="0"/>
              </a:rPr>
              <a:t>NVARCHAR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255</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Asistencia </a:t>
            </a:r>
            <a:r>
              <a:rPr lang="en-US" sz="1800" dirty="0">
                <a:solidFill>
                  <a:srgbClr val="0000FF"/>
                </a:solidFill>
                <a:latin typeface="Consolas" panose="020B0609020204030204" pitchFamily="49" charset="0"/>
              </a:rPr>
              <a:t>DECIMAL</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5</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TrabajoPractico </a:t>
            </a:r>
            <a:r>
              <a:rPr lang="en-US" sz="1800" dirty="0">
                <a:solidFill>
                  <a:srgbClr val="0000FF"/>
                </a:solidFill>
                <a:latin typeface="Consolas" panose="020B0609020204030204" pitchFamily="49" charset="0"/>
              </a:rPr>
              <a:t>DECIMAL</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5</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ExamenParcial </a:t>
            </a:r>
            <a:r>
              <a:rPr lang="en-US" sz="1800" dirty="0">
                <a:solidFill>
                  <a:srgbClr val="0000FF"/>
                </a:solidFill>
                <a:latin typeface="Consolas" panose="020B0609020204030204" pitchFamily="49" charset="0"/>
              </a:rPr>
              <a:t>DECIMAL</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5</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ExamenFinal </a:t>
            </a:r>
            <a:r>
              <a:rPr lang="en-US" sz="1800" dirty="0">
                <a:solidFill>
                  <a:srgbClr val="0000FF"/>
                </a:solidFill>
                <a:latin typeface="Consolas" panose="020B0609020204030204" pitchFamily="49" charset="0"/>
              </a:rPr>
              <a:t>DECIMAL</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5</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00"/>
                </a:solidFill>
                <a:latin typeface="Consolas" panose="020B0609020204030204" pitchFamily="49" charset="0"/>
              </a:rPr>
              <a:t>    NotaFinal </a:t>
            </a:r>
            <a:r>
              <a:rPr lang="en-US" sz="1800" dirty="0">
                <a:solidFill>
                  <a:srgbClr val="0000FF"/>
                </a:solidFill>
                <a:latin typeface="Consolas" panose="020B0609020204030204" pitchFamily="49" charset="0"/>
              </a:rPr>
              <a:t>DECIMAL</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5</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Calificaciones</a:t>
            </a:r>
            <a:endParaRPr lang="en-US" dirty="0"/>
          </a:p>
        </p:txBody>
      </p:sp>
      <p:pic>
        <p:nvPicPr>
          <p:cNvPr id="1026" name="Picture 2" descr="Tipos de datos del motor de base de datos Microsoft SQL Server ...">
            <a:extLst>
              <a:ext uri="{FF2B5EF4-FFF2-40B4-BE49-F238E27FC236}">
                <a16:creationId xmlns:a16="http://schemas.microsoft.com/office/drawing/2014/main" id="{3B54BE6C-8354-4740-A4E4-5199F24D40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0727" y="1264023"/>
            <a:ext cx="4524823" cy="364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304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D6F666-4BD1-43BE-BA88-48804290AA43}"/>
              </a:ext>
            </a:extLst>
          </p:cNvPr>
          <p:cNvSpPr txBox="1"/>
          <p:nvPr/>
        </p:nvSpPr>
        <p:spPr>
          <a:xfrm>
            <a:off x="161364" y="301220"/>
            <a:ext cx="6508377" cy="6255559"/>
          </a:xfrm>
          <a:prstGeom prst="rect">
            <a:avLst/>
          </a:prstGeom>
          <a:noFill/>
        </p:spPr>
        <p:txBody>
          <a:bodyPr wrap="square">
            <a:spAutoFit/>
          </a:bodyPr>
          <a:lstStyle/>
          <a:p>
            <a:r>
              <a:rPr lang="en-US" sz="450" dirty="0">
                <a:solidFill>
                  <a:srgbClr val="0000FF"/>
                </a:solidFill>
                <a:latin typeface="Cascadia Mono" panose="020B0609020000020004" pitchFamily="49" charset="0"/>
              </a:rPr>
              <a:t>&lt;?xml version="1.0" encoding="utf-8" ?&gt;</a:t>
            </a:r>
            <a:endParaRPr lang="en-US" sz="450" dirty="0">
              <a:solidFill>
                <a:srgbClr val="000000"/>
              </a:solidFill>
              <a:latin typeface="Cascadia Mono" panose="020B0609020000020004" pitchFamily="49" charset="0"/>
            </a:endParaRPr>
          </a:p>
          <a:p>
            <a:r>
              <a:rPr lang="fr-FR" sz="450" dirty="0">
                <a:solidFill>
                  <a:srgbClr val="0000FF"/>
                </a:solidFill>
                <a:latin typeface="Cascadia Mono" panose="020B0609020000020004" pitchFamily="49" charset="0"/>
              </a:rPr>
              <a:t>&lt;</a:t>
            </a:r>
            <a:r>
              <a:rPr lang="fr-FR" sz="450" dirty="0">
                <a:solidFill>
                  <a:srgbClr val="A31515"/>
                </a:solidFill>
                <a:latin typeface="Cascadia Mono" panose="020B0609020000020004" pitchFamily="49" charset="0"/>
              </a:rPr>
              <a:t>ContentPage</a:t>
            </a:r>
            <a:r>
              <a:rPr lang="fr-FR" sz="450" dirty="0">
                <a:solidFill>
                  <a:srgbClr val="FF0000"/>
                </a:solidFill>
                <a:latin typeface="Cascadia Mono" panose="020B0609020000020004" pitchFamily="49" charset="0"/>
              </a:rPr>
              <a:t> xmlns</a:t>
            </a:r>
            <a:r>
              <a:rPr lang="fr-FR" sz="450" dirty="0">
                <a:solidFill>
                  <a:srgbClr val="0000FF"/>
                </a:solidFill>
                <a:latin typeface="Cascadia Mono" panose="020B0609020000020004" pitchFamily="49" charset="0"/>
              </a:rPr>
              <a:t>="http://xamarin.com/schemas/2014/forms"</a:t>
            </a:r>
            <a:endParaRPr lang="fr-FR"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FF0000"/>
                </a:solidFill>
                <a:latin typeface="Cascadia Mono" panose="020B0609020000020004" pitchFamily="49" charset="0"/>
              </a:rPr>
              <a:t> xmlns</a:t>
            </a:r>
            <a:r>
              <a:rPr lang="en-US" sz="450" dirty="0">
                <a:solidFill>
                  <a:srgbClr val="0000FF"/>
                </a:solidFill>
                <a:latin typeface="Cascadia Mono" panose="020B0609020000020004" pitchFamily="49" charset="0"/>
              </a:rPr>
              <a:t>:</a:t>
            </a:r>
            <a:r>
              <a:rPr lang="en-US" sz="450" dirty="0">
                <a:solidFill>
                  <a:srgbClr val="FF0000"/>
                </a:solidFill>
                <a:latin typeface="Cascadia Mono" panose="020B0609020000020004" pitchFamily="49" charset="0"/>
              </a:rPr>
              <a:t>x</a:t>
            </a:r>
            <a:r>
              <a:rPr lang="en-US" sz="450" dirty="0">
                <a:solidFill>
                  <a:srgbClr val="0000FF"/>
                </a:solidFill>
                <a:latin typeface="Cascadia Mono" panose="020B0609020000020004" pitchFamily="49" charset="0"/>
              </a:rPr>
              <a:t>="http://schemas.microsoft.com/winfx/2009/xaml"</a:t>
            </a:r>
            <a:endParaRPr lang="en-US" sz="450" dirty="0">
              <a:solidFill>
                <a:srgbClr val="000000"/>
              </a:solidFill>
              <a:latin typeface="Cascadia Mono" panose="020B0609020000020004" pitchFamily="49" charset="0"/>
            </a:endParaRPr>
          </a:p>
          <a:p>
            <a:r>
              <a:rPr lang="es-ES" sz="450" dirty="0">
                <a:solidFill>
                  <a:srgbClr val="000000"/>
                </a:solidFill>
                <a:latin typeface="Cascadia Mono" panose="020B0609020000020004" pitchFamily="49" charset="0"/>
              </a:rPr>
              <a:t>            </a:t>
            </a:r>
            <a:r>
              <a:rPr lang="es-ES" sz="450" dirty="0">
                <a:solidFill>
                  <a:srgbClr val="FF0000"/>
                </a:solidFill>
                <a:latin typeface="Cascadia Mono" panose="020B0609020000020004" pitchFamily="49" charset="0"/>
              </a:rPr>
              <a:t> x</a:t>
            </a:r>
            <a:r>
              <a:rPr lang="es-ES" sz="450" dirty="0">
                <a:solidFill>
                  <a:srgbClr val="0000FF"/>
                </a:solidFill>
                <a:latin typeface="Cascadia Mono" panose="020B0609020000020004" pitchFamily="49" charset="0"/>
              </a:rPr>
              <a:t>:</a:t>
            </a:r>
            <a:r>
              <a:rPr lang="es-ES" sz="450" dirty="0">
                <a:solidFill>
                  <a:srgbClr val="FF0000"/>
                </a:solidFill>
                <a:latin typeface="Cascadia Mono" panose="020B0609020000020004" pitchFamily="49" charset="0"/>
              </a:rPr>
              <a:t>Class</a:t>
            </a:r>
            <a:r>
              <a:rPr lang="es-ES" sz="450" dirty="0">
                <a:solidFill>
                  <a:srgbClr val="0000FF"/>
                </a:solidFill>
                <a:latin typeface="Cascadia Mono" panose="020B0609020000020004" pitchFamily="49" charset="0"/>
              </a:rPr>
              <a:t>="SISTEMA_CALIFICACION_UNIV.MainPage"&gt;</a:t>
            </a:r>
            <a:endParaRPr lang="es-ES" sz="450" dirty="0">
              <a:solidFill>
                <a:srgbClr val="000000"/>
              </a:solidFill>
              <a:latin typeface="Cascadia Mono" panose="020B0609020000020004" pitchFamily="49" charset="0"/>
            </a:endParaRPr>
          </a:p>
          <a:p>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ContentPage.Resources</a:t>
            </a:r>
            <a:r>
              <a:rPr lang="en-US" sz="450" dirty="0">
                <a:solidFill>
                  <a:srgbClr val="0000FF"/>
                </a:solidFill>
                <a:latin typeface="Cascadia Mono" panose="020B0609020000020004" pitchFamily="49" charset="0"/>
              </a:rPr>
              <a:t>&gt;</a:t>
            </a:r>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ResourceDictionary</a:t>
            </a:r>
            <a:r>
              <a:rPr lang="en-US" sz="450" dirty="0">
                <a:solidFill>
                  <a:srgbClr val="0000FF"/>
                </a:solidFill>
                <a:latin typeface="Cascadia Mono" panose="020B0609020000020004" pitchFamily="49" charset="0"/>
              </a:rPr>
              <a:t>&gt;</a:t>
            </a:r>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Style</a:t>
            </a:r>
            <a:r>
              <a:rPr lang="en-US" sz="450" dirty="0">
                <a:solidFill>
                  <a:srgbClr val="FF0000"/>
                </a:solidFill>
                <a:latin typeface="Cascadia Mono" panose="020B0609020000020004" pitchFamily="49" charset="0"/>
              </a:rPr>
              <a:t> x</a:t>
            </a:r>
            <a:r>
              <a:rPr lang="en-US" sz="450" dirty="0">
                <a:solidFill>
                  <a:srgbClr val="0000FF"/>
                </a:solidFill>
                <a:latin typeface="Cascadia Mono" panose="020B0609020000020004" pitchFamily="49" charset="0"/>
              </a:rPr>
              <a:t>:</a:t>
            </a:r>
            <a:r>
              <a:rPr lang="en-US" sz="450" dirty="0">
                <a:solidFill>
                  <a:srgbClr val="FF0000"/>
                </a:solidFill>
                <a:latin typeface="Cascadia Mono" panose="020B0609020000020004" pitchFamily="49" charset="0"/>
              </a:rPr>
              <a:t>Key</a:t>
            </a:r>
            <a:r>
              <a:rPr lang="en-US" sz="450" dirty="0">
                <a:solidFill>
                  <a:srgbClr val="0000FF"/>
                </a:solidFill>
                <a:latin typeface="Cascadia Mono" panose="020B0609020000020004" pitchFamily="49" charset="0"/>
              </a:rPr>
              <a:t>="LabelEntryStyle"</a:t>
            </a:r>
            <a:r>
              <a:rPr lang="en-US" sz="450" dirty="0">
                <a:solidFill>
                  <a:srgbClr val="FF0000"/>
                </a:solidFill>
                <a:latin typeface="Cascadia Mono" panose="020B0609020000020004" pitchFamily="49" charset="0"/>
              </a:rPr>
              <a:t> TargetType</a:t>
            </a:r>
            <a:r>
              <a:rPr lang="en-US" sz="450" dirty="0">
                <a:solidFill>
                  <a:srgbClr val="0000FF"/>
                </a:solidFill>
                <a:latin typeface="Cascadia Mono" panose="020B0609020000020004" pitchFamily="49" charset="0"/>
              </a:rPr>
              <a:t>="Label"&gt;</a:t>
            </a:r>
            <a:endParaRPr lang="en-US" sz="450" dirty="0">
              <a:solidFill>
                <a:srgbClr val="000000"/>
              </a:solidFill>
              <a:latin typeface="Cascadia Mono" panose="020B0609020000020004" pitchFamily="49" charset="0"/>
            </a:endParaRPr>
          </a:p>
          <a:p>
            <a:r>
              <a:rPr lang="en-GB" sz="450" dirty="0">
                <a:solidFill>
                  <a:srgbClr val="000000"/>
                </a:solidFill>
                <a:latin typeface="Cascadia Mono" panose="020B0609020000020004" pitchFamily="49" charset="0"/>
              </a:rPr>
              <a:t>                </a:t>
            </a:r>
            <a:r>
              <a:rPr lang="en-GB" sz="450" dirty="0">
                <a:solidFill>
                  <a:srgbClr val="0000FF"/>
                </a:solidFill>
                <a:latin typeface="Cascadia Mono" panose="020B0609020000020004" pitchFamily="49" charset="0"/>
              </a:rPr>
              <a:t>&lt;</a:t>
            </a:r>
            <a:r>
              <a:rPr lang="en-GB" sz="450" dirty="0">
                <a:solidFill>
                  <a:srgbClr val="A31515"/>
                </a:solidFill>
                <a:latin typeface="Cascadia Mono" panose="020B0609020000020004" pitchFamily="49" charset="0"/>
              </a:rPr>
              <a:t>Setter</a:t>
            </a:r>
            <a:r>
              <a:rPr lang="en-GB" sz="450" dirty="0">
                <a:solidFill>
                  <a:srgbClr val="FF0000"/>
                </a:solidFill>
                <a:latin typeface="Cascadia Mono" panose="020B0609020000020004" pitchFamily="49" charset="0"/>
              </a:rPr>
              <a:t> Property</a:t>
            </a:r>
            <a:r>
              <a:rPr lang="en-GB" sz="450" dirty="0">
                <a:solidFill>
                  <a:srgbClr val="0000FF"/>
                </a:solidFill>
                <a:latin typeface="Cascadia Mono" panose="020B0609020000020004" pitchFamily="49" charset="0"/>
              </a:rPr>
              <a:t>="FontAttributes"</a:t>
            </a:r>
            <a:r>
              <a:rPr lang="en-GB" sz="450" dirty="0">
                <a:solidFill>
                  <a:srgbClr val="FF0000"/>
                </a:solidFill>
                <a:latin typeface="Cascadia Mono" panose="020B0609020000020004" pitchFamily="49" charset="0"/>
              </a:rPr>
              <a:t> Value</a:t>
            </a:r>
            <a:r>
              <a:rPr lang="en-GB" sz="450" dirty="0">
                <a:solidFill>
                  <a:srgbClr val="0000FF"/>
                </a:solidFill>
                <a:latin typeface="Cascadia Mono" panose="020B0609020000020004" pitchFamily="49" charset="0"/>
              </a:rPr>
              <a:t>="Bold"/&gt;</a:t>
            </a:r>
            <a:endParaRPr lang="en-GB" sz="450" dirty="0">
              <a:solidFill>
                <a:srgbClr val="000000"/>
              </a:solidFill>
              <a:latin typeface="Cascadia Mono" panose="020B0609020000020004" pitchFamily="49" charset="0"/>
            </a:endParaRPr>
          </a:p>
          <a:p>
            <a:r>
              <a:rPr lang="en-GB" sz="450" dirty="0">
                <a:solidFill>
                  <a:srgbClr val="000000"/>
                </a:solidFill>
                <a:latin typeface="Cascadia Mono" panose="020B0609020000020004" pitchFamily="49" charset="0"/>
              </a:rPr>
              <a:t>                </a:t>
            </a:r>
            <a:r>
              <a:rPr lang="en-GB" sz="450" dirty="0">
                <a:solidFill>
                  <a:srgbClr val="0000FF"/>
                </a:solidFill>
                <a:latin typeface="Cascadia Mono" panose="020B0609020000020004" pitchFamily="49" charset="0"/>
              </a:rPr>
              <a:t>&lt;</a:t>
            </a:r>
            <a:r>
              <a:rPr lang="en-GB" sz="450" dirty="0">
                <a:solidFill>
                  <a:srgbClr val="A31515"/>
                </a:solidFill>
                <a:latin typeface="Cascadia Mono" panose="020B0609020000020004" pitchFamily="49" charset="0"/>
              </a:rPr>
              <a:t>Setter</a:t>
            </a:r>
            <a:r>
              <a:rPr lang="en-GB" sz="450" dirty="0">
                <a:solidFill>
                  <a:srgbClr val="FF0000"/>
                </a:solidFill>
                <a:latin typeface="Cascadia Mono" panose="020B0609020000020004" pitchFamily="49" charset="0"/>
              </a:rPr>
              <a:t> Property</a:t>
            </a:r>
            <a:r>
              <a:rPr lang="en-GB" sz="450" dirty="0">
                <a:solidFill>
                  <a:srgbClr val="0000FF"/>
                </a:solidFill>
                <a:latin typeface="Cascadia Mono" panose="020B0609020000020004" pitchFamily="49" charset="0"/>
              </a:rPr>
              <a:t>="TextColor"</a:t>
            </a:r>
            <a:r>
              <a:rPr lang="en-GB" sz="450" dirty="0">
                <a:solidFill>
                  <a:srgbClr val="FF0000"/>
                </a:solidFill>
                <a:latin typeface="Cascadia Mono" panose="020B0609020000020004" pitchFamily="49" charset="0"/>
              </a:rPr>
              <a:t> Value</a:t>
            </a:r>
            <a:r>
              <a:rPr lang="en-GB" sz="450" dirty="0">
                <a:solidFill>
                  <a:srgbClr val="0000FF"/>
                </a:solidFill>
                <a:latin typeface="Cascadia Mono" panose="020B0609020000020004" pitchFamily="49" charset="0"/>
              </a:rPr>
              <a:t>="Blue"/&gt;</a:t>
            </a:r>
            <a:endParaRPr lang="en-GB" sz="450" dirty="0">
              <a:solidFill>
                <a:srgbClr val="000000"/>
              </a:solidFill>
              <a:latin typeface="Cascadia Mono" panose="020B0609020000020004" pitchFamily="49" charset="0"/>
            </a:endParaRPr>
          </a:p>
          <a:p>
            <a:r>
              <a:rPr lang="en-GB" sz="450" dirty="0">
                <a:solidFill>
                  <a:srgbClr val="000000"/>
                </a:solidFill>
                <a:latin typeface="Cascadia Mono" panose="020B0609020000020004" pitchFamily="49" charset="0"/>
              </a:rPr>
              <a:t>                </a:t>
            </a:r>
            <a:r>
              <a:rPr lang="en-GB" sz="450" dirty="0">
                <a:solidFill>
                  <a:srgbClr val="0000FF"/>
                </a:solidFill>
                <a:latin typeface="Cascadia Mono" panose="020B0609020000020004" pitchFamily="49" charset="0"/>
              </a:rPr>
              <a:t>&lt;</a:t>
            </a:r>
            <a:r>
              <a:rPr lang="en-GB" sz="450" dirty="0">
                <a:solidFill>
                  <a:srgbClr val="A31515"/>
                </a:solidFill>
                <a:latin typeface="Cascadia Mono" panose="020B0609020000020004" pitchFamily="49" charset="0"/>
              </a:rPr>
              <a:t>Setter</a:t>
            </a:r>
            <a:r>
              <a:rPr lang="en-GB" sz="450" dirty="0">
                <a:solidFill>
                  <a:srgbClr val="FF0000"/>
                </a:solidFill>
                <a:latin typeface="Cascadia Mono" panose="020B0609020000020004" pitchFamily="49" charset="0"/>
              </a:rPr>
              <a:t> Property</a:t>
            </a:r>
            <a:r>
              <a:rPr lang="en-GB" sz="450" dirty="0">
                <a:solidFill>
                  <a:srgbClr val="0000FF"/>
                </a:solidFill>
                <a:latin typeface="Cascadia Mono" panose="020B0609020000020004" pitchFamily="49" charset="0"/>
              </a:rPr>
              <a:t>="FontSize"</a:t>
            </a:r>
            <a:r>
              <a:rPr lang="en-GB" sz="450" dirty="0">
                <a:solidFill>
                  <a:srgbClr val="FF0000"/>
                </a:solidFill>
                <a:latin typeface="Cascadia Mono" panose="020B0609020000020004" pitchFamily="49" charset="0"/>
              </a:rPr>
              <a:t> Value</a:t>
            </a:r>
            <a:r>
              <a:rPr lang="en-GB" sz="450" dirty="0">
                <a:solidFill>
                  <a:srgbClr val="0000FF"/>
                </a:solidFill>
                <a:latin typeface="Cascadia Mono" panose="020B0609020000020004" pitchFamily="49" charset="0"/>
              </a:rPr>
              <a:t>="25"/&gt;</a:t>
            </a:r>
            <a:endParaRPr lang="en-GB" sz="450" dirty="0">
              <a:solidFill>
                <a:srgbClr val="000000"/>
              </a:solidFill>
              <a:latin typeface="Cascadia Mono" panose="020B0609020000020004" pitchFamily="49" charset="0"/>
            </a:endParaRPr>
          </a:p>
          <a:p>
            <a:r>
              <a:rPr lang="en-GB" sz="450" dirty="0">
                <a:solidFill>
                  <a:srgbClr val="000000"/>
                </a:solidFill>
                <a:latin typeface="Cascadia Mono" panose="020B0609020000020004" pitchFamily="49" charset="0"/>
              </a:rPr>
              <a:t>                </a:t>
            </a:r>
            <a:r>
              <a:rPr lang="en-GB" sz="450" dirty="0">
                <a:solidFill>
                  <a:srgbClr val="0000FF"/>
                </a:solidFill>
                <a:latin typeface="Cascadia Mono" panose="020B0609020000020004" pitchFamily="49" charset="0"/>
              </a:rPr>
              <a:t>&lt;</a:t>
            </a:r>
            <a:r>
              <a:rPr lang="en-GB" sz="450" dirty="0">
                <a:solidFill>
                  <a:srgbClr val="A31515"/>
                </a:solidFill>
                <a:latin typeface="Cascadia Mono" panose="020B0609020000020004" pitchFamily="49" charset="0"/>
              </a:rPr>
              <a:t>Setter</a:t>
            </a:r>
            <a:r>
              <a:rPr lang="en-GB" sz="450" dirty="0">
                <a:solidFill>
                  <a:srgbClr val="FF0000"/>
                </a:solidFill>
                <a:latin typeface="Cascadia Mono" panose="020B0609020000020004" pitchFamily="49" charset="0"/>
              </a:rPr>
              <a:t> Property</a:t>
            </a:r>
            <a:r>
              <a:rPr lang="en-GB" sz="450" dirty="0">
                <a:solidFill>
                  <a:srgbClr val="0000FF"/>
                </a:solidFill>
                <a:latin typeface="Cascadia Mono" panose="020B0609020000020004" pitchFamily="49" charset="0"/>
              </a:rPr>
              <a:t>="HorizontalOptions"</a:t>
            </a:r>
            <a:r>
              <a:rPr lang="en-GB" sz="450" dirty="0">
                <a:solidFill>
                  <a:srgbClr val="FF0000"/>
                </a:solidFill>
                <a:latin typeface="Cascadia Mono" panose="020B0609020000020004" pitchFamily="49" charset="0"/>
              </a:rPr>
              <a:t> Value</a:t>
            </a:r>
            <a:r>
              <a:rPr lang="en-GB" sz="450" dirty="0">
                <a:solidFill>
                  <a:srgbClr val="0000FF"/>
                </a:solidFill>
                <a:latin typeface="Cascadia Mono" panose="020B0609020000020004" pitchFamily="49" charset="0"/>
              </a:rPr>
              <a:t>="CenterAndExpand"/&gt;</a:t>
            </a:r>
            <a:endParaRPr lang="en-GB"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Style</a:t>
            </a:r>
            <a:r>
              <a:rPr lang="en-US" sz="450" dirty="0">
                <a:solidFill>
                  <a:srgbClr val="0000FF"/>
                </a:solidFill>
                <a:latin typeface="Cascadia Mono" panose="020B0609020000020004" pitchFamily="49" charset="0"/>
              </a:rPr>
              <a:t>&gt;</a:t>
            </a:r>
            <a:endParaRPr lang="en-US" sz="450" dirty="0">
              <a:solidFill>
                <a:srgbClr val="000000"/>
              </a:solidFill>
              <a:latin typeface="Cascadia Mono" panose="020B0609020000020004" pitchFamily="49" charset="0"/>
            </a:endParaRPr>
          </a:p>
          <a:p>
            <a:endParaRPr lang="en-US" sz="450" dirty="0">
              <a:solidFill>
                <a:srgbClr val="000000"/>
              </a:solidFill>
              <a:latin typeface="Cascadia Mono" panose="020B0609020000020004" pitchFamily="49" charset="0"/>
            </a:endParaRPr>
          </a:p>
          <a:p>
            <a:r>
              <a:rPr lang="en-GB" sz="450" dirty="0">
                <a:solidFill>
                  <a:srgbClr val="000000"/>
                </a:solidFill>
                <a:latin typeface="Cascadia Mono" panose="020B0609020000020004" pitchFamily="49" charset="0"/>
              </a:rPr>
              <a:t>            </a:t>
            </a:r>
            <a:r>
              <a:rPr lang="en-GB" sz="450" dirty="0">
                <a:solidFill>
                  <a:srgbClr val="0000FF"/>
                </a:solidFill>
                <a:latin typeface="Cascadia Mono" panose="020B0609020000020004" pitchFamily="49" charset="0"/>
              </a:rPr>
              <a:t>&lt;</a:t>
            </a:r>
            <a:r>
              <a:rPr lang="en-GB" sz="450" dirty="0">
                <a:solidFill>
                  <a:srgbClr val="A31515"/>
                </a:solidFill>
                <a:latin typeface="Cascadia Mono" panose="020B0609020000020004" pitchFamily="49" charset="0"/>
              </a:rPr>
              <a:t>Style</a:t>
            </a:r>
            <a:r>
              <a:rPr lang="en-GB" sz="450" dirty="0">
                <a:solidFill>
                  <a:srgbClr val="FF0000"/>
                </a:solidFill>
                <a:latin typeface="Cascadia Mono" panose="020B0609020000020004" pitchFamily="49" charset="0"/>
              </a:rPr>
              <a:t> x</a:t>
            </a:r>
            <a:r>
              <a:rPr lang="en-GB" sz="450" dirty="0">
                <a:solidFill>
                  <a:srgbClr val="0000FF"/>
                </a:solidFill>
                <a:latin typeface="Cascadia Mono" panose="020B0609020000020004" pitchFamily="49" charset="0"/>
              </a:rPr>
              <a:t>:</a:t>
            </a:r>
            <a:r>
              <a:rPr lang="en-GB" sz="450" dirty="0">
                <a:solidFill>
                  <a:srgbClr val="FF0000"/>
                </a:solidFill>
                <a:latin typeface="Cascadia Mono" panose="020B0609020000020004" pitchFamily="49" charset="0"/>
              </a:rPr>
              <a:t>Key</a:t>
            </a:r>
            <a:r>
              <a:rPr lang="en-GB" sz="450" dirty="0">
                <a:solidFill>
                  <a:srgbClr val="0000FF"/>
                </a:solidFill>
                <a:latin typeface="Cascadia Mono" panose="020B0609020000020004" pitchFamily="49" charset="0"/>
              </a:rPr>
              <a:t>="EntryStyle"</a:t>
            </a:r>
            <a:r>
              <a:rPr lang="en-GB" sz="450" dirty="0">
                <a:solidFill>
                  <a:srgbClr val="FF0000"/>
                </a:solidFill>
                <a:latin typeface="Cascadia Mono" panose="020B0609020000020004" pitchFamily="49" charset="0"/>
              </a:rPr>
              <a:t> TargetType</a:t>
            </a:r>
            <a:r>
              <a:rPr lang="en-GB" sz="450" dirty="0">
                <a:solidFill>
                  <a:srgbClr val="0000FF"/>
                </a:solidFill>
                <a:latin typeface="Cascadia Mono" panose="020B0609020000020004" pitchFamily="49" charset="0"/>
              </a:rPr>
              <a:t>="Entry"&gt;</a:t>
            </a:r>
            <a:endParaRPr lang="en-GB" sz="450" dirty="0">
              <a:solidFill>
                <a:srgbClr val="000000"/>
              </a:solidFill>
              <a:latin typeface="Cascadia Mono" panose="020B0609020000020004" pitchFamily="49" charset="0"/>
            </a:endParaRPr>
          </a:p>
          <a:p>
            <a:r>
              <a:rPr lang="en-GB" sz="450" dirty="0">
                <a:solidFill>
                  <a:srgbClr val="000000"/>
                </a:solidFill>
                <a:latin typeface="Cascadia Mono" panose="020B0609020000020004" pitchFamily="49" charset="0"/>
              </a:rPr>
              <a:t>                </a:t>
            </a:r>
            <a:r>
              <a:rPr lang="en-GB" sz="450" dirty="0">
                <a:solidFill>
                  <a:srgbClr val="0000FF"/>
                </a:solidFill>
                <a:latin typeface="Cascadia Mono" panose="020B0609020000020004" pitchFamily="49" charset="0"/>
              </a:rPr>
              <a:t>&lt;</a:t>
            </a:r>
            <a:r>
              <a:rPr lang="en-GB" sz="450" dirty="0">
                <a:solidFill>
                  <a:srgbClr val="A31515"/>
                </a:solidFill>
                <a:latin typeface="Cascadia Mono" panose="020B0609020000020004" pitchFamily="49" charset="0"/>
              </a:rPr>
              <a:t>Setter</a:t>
            </a:r>
            <a:r>
              <a:rPr lang="en-GB" sz="450" dirty="0">
                <a:solidFill>
                  <a:srgbClr val="FF0000"/>
                </a:solidFill>
                <a:latin typeface="Cascadia Mono" panose="020B0609020000020004" pitchFamily="49" charset="0"/>
              </a:rPr>
              <a:t> Property</a:t>
            </a:r>
            <a:r>
              <a:rPr lang="en-GB" sz="450" dirty="0">
                <a:solidFill>
                  <a:srgbClr val="0000FF"/>
                </a:solidFill>
                <a:latin typeface="Cascadia Mono" panose="020B0609020000020004" pitchFamily="49" charset="0"/>
              </a:rPr>
              <a:t>="Margin"</a:t>
            </a:r>
            <a:r>
              <a:rPr lang="en-GB" sz="450" dirty="0">
                <a:solidFill>
                  <a:srgbClr val="FF0000"/>
                </a:solidFill>
                <a:latin typeface="Cascadia Mono" panose="020B0609020000020004" pitchFamily="49" charset="0"/>
              </a:rPr>
              <a:t> Value</a:t>
            </a:r>
            <a:r>
              <a:rPr lang="en-GB" sz="450" dirty="0">
                <a:solidFill>
                  <a:srgbClr val="0000FF"/>
                </a:solidFill>
                <a:latin typeface="Cascadia Mono" panose="020B0609020000020004" pitchFamily="49" charset="0"/>
              </a:rPr>
              <a:t>="10"/&gt;</a:t>
            </a:r>
            <a:endParaRPr lang="en-GB" sz="450" dirty="0">
              <a:solidFill>
                <a:srgbClr val="000000"/>
              </a:solidFill>
              <a:latin typeface="Cascadia Mono" panose="020B0609020000020004" pitchFamily="49" charset="0"/>
            </a:endParaRPr>
          </a:p>
          <a:p>
            <a:r>
              <a:rPr lang="en-GB" sz="450" dirty="0">
                <a:solidFill>
                  <a:srgbClr val="000000"/>
                </a:solidFill>
                <a:latin typeface="Cascadia Mono" panose="020B0609020000020004" pitchFamily="49" charset="0"/>
              </a:rPr>
              <a:t>                </a:t>
            </a:r>
            <a:r>
              <a:rPr lang="en-GB" sz="450" dirty="0">
                <a:solidFill>
                  <a:srgbClr val="0000FF"/>
                </a:solidFill>
                <a:latin typeface="Cascadia Mono" panose="020B0609020000020004" pitchFamily="49" charset="0"/>
              </a:rPr>
              <a:t>&lt;</a:t>
            </a:r>
            <a:r>
              <a:rPr lang="en-GB" sz="450" dirty="0">
                <a:solidFill>
                  <a:srgbClr val="A31515"/>
                </a:solidFill>
                <a:latin typeface="Cascadia Mono" panose="020B0609020000020004" pitchFamily="49" charset="0"/>
              </a:rPr>
              <a:t>Setter</a:t>
            </a:r>
            <a:r>
              <a:rPr lang="en-GB" sz="450" dirty="0">
                <a:solidFill>
                  <a:srgbClr val="FF0000"/>
                </a:solidFill>
                <a:latin typeface="Cascadia Mono" panose="020B0609020000020004" pitchFamily="49" charset="0"/>
              </a:rPr>
              <a:t> Property</a:t>
            </a:r>
            <a:r>
              <a:rPr lang="en-GB" sz="450" dirty="0">
                <a:solidFill>
                  <a:srgbClr val="0000FF"/>
                </a:solidFill>
                <a:latin typeface="Cascadia Mono" panose="020B0609020000020004" pitchFamily="49" charset="0"/>
              </a:rPr>
              <a:t>="FontSize"</a:t>
            </a:r>
            <a:r>
              <a:rPr lang="en-GB" sz="450" dirty="0">
                <a:solidFill>
                  <a:srgbClr val="FF0000"/>
                </a:solidFill>
                <a:latin typeface="Cascadia Mono" panose="020B0609020000020004" pitchFamily="49" charset="0"/>
              </a:rPr>
              <a:t> Value</a:t>
            </a:r>
            <a:r>
              <a:rPr lang="en-GB" sz="450" dirty="0">
                <a:solidFill>
                  <a:srgbClr val="0000FF"/>
                </a:solidFill>
                <a:latin typeface="Cascadia Mono" panose="020B0609020000020004" pitchFamily="49" charset="0"/>
              </a:rPr>
              <a:t>="20"/&gt;</a:t>
            </a:r>
            <a:endParaRPr lang="en-GB" sz="450" dirty="0">
              <a:solidFill>
                <a:srgbClr val="000000"/>
              </a:solidFill>
              <a:latin typeface="Cascadia Mono" panose="020B0609020000020004" pitchFamily="49" charset="0"/>
            </a:endParaRPr>
          </a:p>
          <a:p>
            <a:r>
              <a:rPr lang="en-GB" sz="450" dirty="0">
                <a:solidFill>
                  <a:srgbClr val="000000"/>
                </a:solidFill>
                <a:latin typeface="Cascadia Mono" panose="020B0609020000020004" pitchFamily="49" charset="0"/>
              </a:rPr>
              <a:t>                </a:t>
            </a:r>
            <a:r>
              <a:rPr lang="en-GB" sz="450" dirty="0">
                <a:solidFill>
                  <a:srgbClr val="0000FF"/>
                </a:solidFill>
                <a:latin typeface="Cascadia Mono" panose="020B0609020000020004" pitchFamily="49" charset="0"/>
              </a:rPr>
              <a:t>&lt;</a:t>
            </a:r>
            <a:r>
              <a:rPr lang="en-GB" sz="450" dirty="0">
                <a:solidFill>
                  <a:srgbClr val="A31515"/>
                </a:solidFill>
                <a:latin typeface="Cascadia Mono" panose="020B0609020000020004" pitchFamily="49" charset="0"/>
              </a:rPr>
              <a:t>Setter</a:t>
            </a:r>
            <a:r>
              <a:rPr lang="en-GB" sz="450" dirty="0">
                <a:solidFill>
                  <a:srgbClr val="FF0000"/>
                </a:solidFill>
                <a:latin typeface="Cascadia Mono" panose="020B0609020000020004" pitchFamily="49" charset="0"/>
              </a:rPr>
              <a:t> Property</a:t>
            </a:r>
            <a:r>
              <a:rPr lang="en-GB" sz="450" dirty="0">
                <a:solidFill>
                  <a:srgbClr val="0000FF"/>
                </a:solidFill>
                <a:latin typeface="Cascadia Mono" panose="020B0609020000020004" pitchFamily="49" charset="0"/>
              </a:rPr>
              <a:t>="TextColor"</a:t>
            </a:r>
            <a:r>
              <a:rPr lang="en-GB" sz="450" dirty="0">
                <a:solidFill>
                  <a:srgbClr val="FF0000"/>
                </a:solidFill>
                <a:latin typeface="Cascadia Mono" panose="020B0609020000020004" pitchFamily="49" charset="0"/>
              </a:rPr>
              <a:t> Value</a:t>
            </a:r>
            <a:r>
              <a:rPr lang="en-GB" sz="450" dirty="0">
                <a:solidFill>
                  <a:srgbClr val="0000FF"/>
                </a:solidFill>
                <a:latin typeface="Cascadia Mono" panose="020B0609020000020004" pitchFamily="49" charset="0"/>
              </a:rPr>
              <a:t>="DarkBlue"/&gt;</a:t>
            </a:r>
            <a:endParaRPr lang="en-GB" sz="450" dirty="0">
              <a:solidFill>
                <a:srgbClr val="000000"/>
              </a:solidFill>
              <a:latin typeface="Cascadia Mono" panose="020B0609020000020004" pitchFamily="49" charset="0"/>
            </a:endParaRPr>
          </a:p>
          <a:p>
            <a:r>
              <a:rPr lang="en-GB" sz="450" dirty="0">
                <a:solidFill>
                  <a:srgbClr val="000000"/>
                </a:solidFill>
                <a:latin typeface="Cascadia Mono" panose="020B0609020000020004" pitchFamily="49" charset="0"/>
              </a:rPr>
              <a:t>                </a:t>
            </a:r>
            <a:r>
              <a:rPr lang="en-GB" sz="450" dirty="0">
                <a:solidFill>
                  <a:srgbClr val="0000FF"/>
                </a:solidFill>
                <a:latin typeface="Cascadia Mono" panose="020B0609020000020004" pitchFamily="49" charset="0"/>
              </a:rPr>
              <a:t>&lt;</a:t>
            </a:r>
            <a:r>
              <a:rPr lang="en-GB" sz="450" dirty="0">
                <a:solidFill>
                  <a:srgbClr val="A31515"/>
                </a:solidFill>
                <a:latin typeface="Cascadia Mono" panose="020B0609020000020004" pitchFamily="49" charset="0"/>
              </a:rPr>
              <a:t>Setter</a:t>
            </a:r>
            <a:r>
              <a:rPr lang="en-GB" sz="450" dirty="0">
                <a:solidFill>
                  <a:srgbClr val="FF0000"/>
                </a:solidFill>
                <a:latin typeface="Cascadia Mono" panose="020B0609020000020004" pitchFamily="49" charset="0"/>
              </a:rPr>
              <a:t> Property</a:t>
            </a:r>
            <a:r>
              <a:rPr lang="en-GB" sz="450" dirty="0">
                <a:solidFill>
                  <a:srgbClr val="0000FF"/>
                </a:solidFill>
                <a:latin typeface="Cascadia Mono" panose="020B0609020000020004" pitchFamily="49" charset="0"/>
              </a:rPr>
              <a:t>="FontAttributes"</a:t>
            </a:r>
            <a:r>
              <a:rPr lang="en-GB" sz="450" dirty="0">
                <a:solidFill>
                  <a:srgbClr val="FF0000"/>
                </a:solidFill>
                <a:latin typeface="Cascadia Mono" panose="020B0609020000020004" pitchFamily="49" charset="0"/>
              </a:rPr>
              <a:t> Value</a:t>
            </a:r>
            <a:r>
              <a:rPr lang="en-GB" sz="450" dirty="0">
                <a:solidFill>
                  <a:srgbClr val="0000FF"/>
                </a:solidFill>
                <a:latin typeface="Cascadia Mono" panose="020B0609020000020004" pitchFamily="49" charset="0"/>
              </a:rPr>
              <a:t>="Bold"/&gt;</a:t>
            </a:r>
            <a:endParaRPr lang="en-GB" sz="450" dirty="0">
              <a:solidFill>
                <a:srgbClr val="000000"/>
              </a:solidFill>
              <a:latin typeface="Cascadia Mono" panose="020B0609020000020004" pitchFamily="49" charset="0"/>
            </a:endParaRPr>
          </a:p>
          <a:p>
            <a:r>
              <a:rPr lang="en-GB" sz="450" dirty="0">
                <a:solidFill>
                  <a:srgbClr val="000000"/>
                </a:solidFill>
                <a:latin typeface="Cascadia Mono" panose="020B0609020000020004" pitchFamily="49" charset="0"/>
              </a:rPr>
              <a:t>                </a:t>
            </a:r>
            <a:r>
              <a:rPr lang="en-GB" sz="450" dirty="0">
                <a:solidFill>
                  <a:srgbClr val="0000FF"/>
                </a:solidFill>
                <a:latin typeface="Cascadia Mono" panose="020B0609020000020004" pitchFamily="49" charset="0"/>
              </a:rPr>
              <a:t>&lt;</a:t>
            </a:r>
            <a:r>
              <a:rPr lang="en-GB" sz="450" dirty="0">
                <a:solidFill>
                  <a:srgbClr val="A31515"/>
                </a:solidFill>
                <a:latin typeface="Cascadia Mono" panose="020B0609020000020004" pitchFamily="49" charset="0"/>
              </a:rPr>
              <a:t>Setter</a:t>
            </a:r>
            <a:r>
              <a:rPr lang="en-GB" sz="450" dirty="0">
                <a:solidFill>
                  <a:srgbClr val="FF0000"/>
                </a:solidFill>
                <a:latin typeface="Cascadia Mono" panose="020B0609020000020004" pitchFamily="49" charset="0"/>
              </a:rPr>
              <a:t> Property</a:t>
            </a:r>
            <a:r>
              <a:rPr lang="en-GB" sz="450" dirty="0">
                <a:solidFill>
                  <a:srgbClr val="0000FF"/>
                </a:solidFill>
                <a:latin typeface="Cascadia Mono" panose="020B0609020000020004" pitchFamily="49" charset="0"/>
              </a:rPr>
              <a:t>="BackgroundColor"</a:t>
            </a:r>
            <a:r>
              <a:rPr lang="en-GB" sz="450" dirty="0">
                <a:solidFill>
                  <a:srgbClr val="FF0000"/>
                </a:solidFill>
                <a:latin typeface="Cascadia Mono" panose="020B0609020000020004" pitchFamily="49" charset="0"/>
              </a:rPr>
              <a:t> Value</a:t>
            </a:r>
            <a:r>
              <a:rPr lang="en-GB" sz="450" dirty="0">
                <a:solidFill>
                  <a:srgbClr val="0000FF"/>
                </a:solidFill>
                <a:latin typeface="Cascadia Mono" panose="020B0609020000020004" pitchFamily="49" charset="0"/>
              </a:rPr>
              <a:t>="LightYellow"/&gt;</a:t>
            </a:r>
            <a:endParaRPr lang="en-GB" sz="450" dirty="0">
              <a:solidFill>
                <a:srgbClr val="000000"/>
              </a:solidFill>
              <a:latin typeface="Cascadia Mono" panose="020B0609020000020004" pitchFamily="49" charset="0"/>
            </a:endParaRPr>
          </a:p>
          <a:p>
            <a:r>
              <a:rPr lang="en-GB" sz="450" dirty="0">
                <a:solidFill>
                  <a:srgbClr val="000000"/>
                </a:solidFill>
                <a:latin typeface="Cascadia Mono" panose="020B0609020000020004" pitchFamily="49" charset="0"/>
              </a:rPr>
              <a:t>                </a:t>
            </a:r>
            <a:r>
              <a:rPr lang="en-GB" sz="450" dirty="0">
                <a:solidFill>
                  <a:srgbClr val="0000FF"/>
                </a:solidFill>
                <a:latin typeface="Cascadia Mono" panose="020B0609020000020004" pitchFamily="49" charset="0"/>
              </a:rPr>
              <a:t>&lt;</a:t>
            </a:r>
            <a:r>
              <a:rPr lang="en-GB" sz="450" dirty="0">
                <a:solidFill>
                  <a:srgbClr val="A31515"/>
                </a:solidFill>
                <a:latin typeface="Cascadia Mono" panose="020B0609020000020004" pitchFamily="49" charset="0"/>
              </a:rPr>
              <a:t>Setter</a:t>
            </a:r>
            <a:r>
              <a:rPr lang="en-GB" sz="450" dirty="0">
                <a:solidFill>
                  <a:srgbClr val="FF0000"/>
                </a:solidFill>
                <a:latin typeface="Cascadia Mono" panose="020B0609020000020004" pitchFamily="49" charset="0"/>
              </a:rPr>
              <a:t> Property</a:t>
            </a:r>
            <a:r>
              <a:rPr lang="en-GB" sz="450" dirty="0">
                <a:solidFill>
                  <a:srgbClr val="0000FF"/>
                </a:solidFill>
                <a:latin typeface="Cascadia Mono" panose="020B0609020000020004" pitchFamily="49" charset="0"/>
              </a:rPr>
              <a:t>="HorizontalTextAlignment"</a:t>
            </a:r>
            <a:r>
              <a:rPr lang="en-GB" sz="450" dirty="0">
                <a:solidFill>
                  <a:srgbClr val="FF0000"/>
                </a:solidFill>
                <a:latin typeface="Cascadia Mono" panose="020B0609020000020004" pitchFamily="49" charset="0"/>
              </a:rPr>
              <a:t> Value</a:t>
            </a:r>
            <a:r>
              <a:rPr lang="en-GB" sz="450" dirty="0">
                <a:solidFill>
                  <a:srgbClr val="0000FF"/>
                </a:solidFill>
                <a:latin typeface="Cascadia Mono" panose="020B0609020000020004" pitchFamily="49" charset="0"/>
              </a:rPr>
              <a:t>="Center"/&gt;</a:t>
            </a:r>
            <a:endParaRPr lang="en-GB"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8000"/>
                </a:solidFill>
                <a:latin typeface="Cascadia Mono" panose="020B0609020000020004" pitchFamily="49" charset="0"/>
              </a:rPr>
              <a:t>&lt;!-- Centramos horizontalmente --&gt;</a:t>
            </a:r>
            <a:endParaRPr lang="en-US" sz="450" dirty="0">
              <a:solidFill>
                <a:srgbClr val="000000"/>
              </a:solidFill>
              <a:latin typeface="Cascadia Mono" panose="020B0609020000020004" pitchFamily="49" charset="0"/>
            </a:endParaRPr>
          </a:p>
          <a:p>
            <a:r>
              <a:rPr lang="en-GB" sz="450" dirty="0">
                <a:solidFill>
                  <a:srgbClr val="000000"/>
                </a:solidFill>
                <a:latin typeface="Cascadia Mono" panose="020B0609020000020004" pitchFamily="49" charset="0"/>
              </a:rPr>
              <a:t>                </a:t>
            </a:r>
            <a:r>
              <a:rPr lang="en-GB" sz="450" dirty="0">
                <a:solidFill>
                  <a:srgbClr val="0000FF"/>
                </a:solidFill>
                <a:latin typeface="Cascadia Mono" panose="020B0609020000020004" pitchFamily="49" charset="0"/>
              </a:rPr>
              <a:t>&lt;</a:t>
            </a:r>
            <a:r>
              <a:rPr lang="en-GB" sz="450" dirty="0">
                <a:solidFill>
                  <a:srgbClr val="A31515"/>
                </a:solidFill>
                <a:latin typeface="Cascadia Mono" panose="020B0609020000020004" pitchFamily="49" charset="0"/>
              </a:rPr>
              <a:t>Setter</a:t>
            </a:r>
            <a:r>
              <a:rPr lang="en-GB" sz="450" dirty="0">
                <a:solidFill>
                  <a:srgbClr val="FF0000"/>
                </a:solidFill>
                <a:latin typeface="Cascadia Mono" panose="020B0609020000020004" pitchFamily="49" charset="0"/>
              </a:rPr>
              <a:t> Property</a:t>
            </a:r>
            <a:r>
              <a:rPr lang="en-GB" sz="450" dirty="0">
                <a:solidFill>
                  <a:srgbClr val="0000FF"/>
                </a:solidFill>
                <a:latin typeface="Cascadia Mono" panose="020B0609020000020004" pitchFamily="49" charset="0"/>
              </a:rPr>
              <a:t>="VerticalTextAlignment"</a:t>
            </a:r>
            <a:r>
              <a:rPr lang="en-GB" sz="450" dirty="0">
                <a:solidFill>
                  <a:srgbClr val="FF0000"/>
                </a:solidFill>
                <a:latin typeface="Cascadia Mono" panose="020B0609020000020004" pitchFamily="49" charset="0"/>
              </a:rPr>
              <a:t> Value</a:t>
            </a:r>
            <a:r>
              <a:rPr lang="en-GB" sz="450" dirty="0">
                <a:solidFill>
                  <a:srgbClr val="0000FF"/>
                </a:solidFill>
                <a:latin typeface="Cascadia Mono" panose="020B0609020000020004" pitchFamily="49" charset="0"/>
              </a:rPr>
              <a:t>="Center"/&gt;</a:t>
            </a:r>
            <a:endParaRPr lang="en-GB"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8000"/>
                </a:solidFill>
                <a:latin typeface="Cascadia Mono" panose="020B0609020000020004" pitchFamily="49" charset="0"/>
              </a:rPr>
              <a:t>&lt;!-- Centramos verticalmente --&gt;</a:t>
            </a:r>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Style</a:t>
            </a:r>
            <a:r>
              <a:rPr lang="en-US" sz="450" dirty="0">
                <a:solidFill>
                  <a:srgbClr val="0000FF"/>
                </a:solidFill>
                <a:latin typeface="Cascadia Mono" panose="020B0609020000020004" pitchFamily="49" charset="0"/>
              </a:rPr>
              <a:t>&gt;</a:t>
            </a:r>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ResourceDictionary</a:t>
            </a:r>
            <a:r>
              <a:rPr lang="en-US" sz="450" dirty="0">
                <a:solidFill>
                  <a:srgbClr val="0000FF"/>
                </a:solidFill>
                <a:latin typeface="Cascadia Mono" panose="020B0609020000020004" pitchFamily="49" charset="0"/>
              </a:rPr>
              <a:t>&gt;</a:t>
            </a:r>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ContentPage.Resources</a:t>
            </a:r>
            <a:r>
              <a:rPr lang="en-US" sz="450" dirty="0">
                <a:solidFill>
                  <a:srgbClr val="0000FF"/>
                </a:solidFill>
                <a:latin typeface="Cascadia Mono" panose="020B0609020000020004" pitchFamily="49" charset="0"/>
              </a:rPr>
              <a:t>&gt;</a:t>
            </a:r>
            <a:endParaRPr lang="en-US" sz="450" dirty="0">
              <a:solidFill>
                <a:srgbClr val="000000"/>
              </a:solidFill>
              <a:latin typeface="Cascadia Mono" panose="020B0609020000020004" pitchFamily="49" charset="0"/>
            </a:endParaRPr>
          </a:p>
          <a:p>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ScrollView</a:t>
            </a:r>
            <a:r>
              <a:rPr lang="en-US" sz="450" dirty="0">
                <a:solidFill>
                  <a:srgbClr val="0000FF"/>
                </a:solidFill>
                <a:latin typeface="Cascadia Mono" panose="020B0609020000020004" pitchFamily="49" charset="0"/>
              </a:rPr>
              <a:t>&gt;</a:t>
            </a:r>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StackLayout</a:t>
            </a:r>
            <a:r>
              <a:rPr lang="en-US" sz="450" dirty="0">
                <a:solidFill>
                  <a:srgbClr val="FF0000"/>
                </a:solidFill>
                <a:latin typeface="Cascadia Mono" panose="020B0609020000020004" pitchFamily="49" charset="0"/>
              </a:rPr>
              <a:t> VerticalOptions</a:t>
            </a:r>
            <a:r>
              <a:rPr lang="en-US" sz="450" dirty="0">
                <a:solidFill>
                  <a:srgbClr val="0000FF"/>
                </a:solidFill>
                <a:latin typeface="Cascadia Mono" panose="020B0609020000020004" pitchFamily="49" charset="0"/>
              </a:rPr>
              <a:t>="CenterAndExpand"</a:t>
            </a:r>
            <a:r>
              <a:rPr lang="en-US" sz="450" dirty="0">
                <a:solidFill>
                  <a:srgbClr val="FF0000"/>
                </a:solidFill>
                <a:latin typeface="Cascadia Mono" panose="020B0609020000020004" pitchFamily="49" charset="0"/>
              </a:rPr>
              <a:t> HorizontalOptions</a:t>
            </a:r>
            <a:r>
              <a:rPr lang="en-US" sz="450" dirty="0">
                <a:solidFill>
                  <a:srgbClr val="0000FF"/>
                </a:solidFill>
                <a:latin typeface="Cascadia Mono" panose="020B0609020000020004" pitchFamily="49" charset="0"/>
              </a:rPr>
              <a:t>="CenterAndExpand"&gt;</a:t>
            </a:r>
            <a:endParaRPr lang="en-US" sz="450" dirty="0">
              <a:solidFill>
                <a:srgbClr val="000000"/>
              </a:solidFill>
              <a:latin typeface="Cascadia Mono" panose="020B0609020000020004" pitchFamily="49" charset="0"/>
            </a:endParaRPr>
          </a:p>
          <a:p>
            <a:r>
              <a:rPr lang="es-ES" sz="450" dirty="0">
                <a:solidFill>
                  <a:srgbClr val="000000"/>
                </a:solidFill>
                <a:latin typeface="Cascadia Mono" panose="020B0609020000020004" pitchFamily="49" charset="0"/>
              </a:rPr>
              <a:t>            </a:t>
            </a:r>
            <a:r>
              <a:rPr lang="es-ES" sz="450" dirty="0">
                <a:solidFill>
                  <a:srgbClr val="0000FF"/>
                </a:solidFill>
                <a:latin typeface="Cascadia Mono" panose="020B0609020000020004" pitchFamily="49" charset="0"/>
              </a:rPr>
              <a:t>&lt;</a:t>
            </a:r>
            <a:r>
              <a:rPr lang="es-ES" sz="450" dirty="0">
                <a:solidFill>
                  <a:srgbClr val="A31515"/>
                </a:solidFill>
                <a:latin typeface="Cascadia Mono" panose="020B0609020000020004" pitchFamily="49" charset="0"/>
              </a:rPr>
              <a:t>Label</a:t>
            </a:r>
            <a:r>
              <a:rPr lang="es-ES" sz="450" dirty="0">
                <a:solidFill>
                  <a:srgbClr val="FF0000"/>
                </a:solidFill>
                <a:latin typeface="Cascadia Mono" panose="020B0609020000020004" pitchFamily="49" charset="0"/>
              </a:rPr>
              <a:t> Text</a:t>
            </a:r>
            <a:r>
              <a:rPr lang="es-ES" sz="450" dirty="0">
                <a:solidFill>
                  <a:srgbClr val="0000FF"/>
                </a:solidFill>
                <a:latin typeface="Cascadia Mono" panose="020B0609020000020004" pitchFamily="49" charset="0"/>
              </a:rPr>
              <a:t>="Bienvenidos al Sistema de Calificación"</a:t>
            </a:r>
            <a:r>
              <a:rPr lang="es-ES" sz="450" dirty="0">
                <a:solidFill>
                  <a:srgbClr val="FF0000"/>
                </a:solidFill>
                <a:latin typeface="Cascadia Mono" panose="020B0609020000020004" pitchFamily="49" charset="0"/>
              </a:rPr>
              <a:t> FontSize</a:t>
            </a:r>
            <a:r>
              <a:rPr lang="es-ES" sz="450" dirty="0">
                <a:solidFill>
                  <a:srgbClr val="0000FF"/>
                </a:solidFill>
                <a:latin typeface="Cascadia Mono" panose="020B0609020000020004" pitchFamily="49" charset="0"/>
              </a:rPr>
              <a:t>="36"</a:t>
            </a:r>
            <a:endParaRPr lang="es-E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FF0000"/>
                </a:solidFill>
                <a:latin typeface="Cascadia Mono" panose="020B0609020000020004" pitchFamily="49" charset="0"/>
              </a:rPr>
              <a:t> HorizontalTextAlignment</a:t>
            </a:r>
            <a:r>
              <a:rPr lang="en-US" sz="450" dirty="0">
                <a:solidFill>
                  <a:srgbClr val="0000FF"/>
                </a:solidFill>
                <a:latin typeface="Cascadia Mono" panose="020B0609020000020004" pitchFamily="49" charset="0"/>
              </a:rPr>
              <a:t>="Center"</a:t>
            </a:r>
            <a:r>
              <a:rPr lang="en-US" sz="450" dirty="0">
                <a:solidFill>
                  <a:srgbClr val="FF0000"/>
                </a:solidFill>
                <a:latin typeface="Cascadia Mono" panose="020B0609020000020004" pitchFamily="49" charset="0"/>
              </a:rPr>
              <a:t> Margin</a:t>
            </a:r>
            <a:r>
              <a:rPr lang="en-US" sz="450" dirty="0">
                <a:solidFill>
                  <a:srgbClr val="0000FF"/>
                </a:solidFill>
                <a:latin typeface="Cascadia Mono" panose="020B0609020000020004" pitchFamily="49" charset="0"/>
              </a:rPr>
              <a:t>="0,0,0,20"</a:t>
            </a:r>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FF0000"/>
                </a:solidFill>
                <a:latin typeface="Cascadia Mono" panose="020B0609020000020004" pitchFamily="49" charset="0"/>
              </a:rPr>
              <a:t> TextColor</a:t>
            </a:r>
            <a:r>
              <a:rPr lang="en-US" sz="450" dirty="0">
                <a:solidFill>
                  <a:srgbClr val="0000FF"/>
                </a:solidFill>
                <a:latin typeface="Cascadia Mono" panose="020B0609020000020004" pitchFamily="49" charset="0"/>
              </a:rPr>
              <a:t>="DarkBlue"</a:t>
            </a:r>
            <a:r>
              <a:rPr lang="en-US" sz="450" dirty="0">
                <a:solidFill>
                  <a:srgbClr val="FF0000"/>
                </a:solidFill>
                <a:latin typeface="Cascadia Mono" panose="020B0609020000020004" pitchFamily="49" charset="0"/>
              </a:rPr>
              <a:t> FontAttributes</a:t>
            </a:r>
            <a:r>
              <a:rPr lang="en-US" sz="450" dirty="0">
                <a:solidFill>
                  <a:srgbClr val="0000FF"/>
                </a:solidFill>
                <a:latin typeface="Cascadia Mono" panose="020B0609020000020004" pitchFamily="49" charset="0"/>
              </a:rPr>
              <a:t>="Bold"/&gt;</a:t>
            </a:r>
            <a:endParaRPr lang="en-US" sz="450" dirty="0">
              <a:solidFill>
                <a:srgbClr val="000000"/>
              </a:solidFill>
              <a:latin typeface="Cascadia Mono" panose="020B0609020000020004" pitchFamily="49" charset="0"/>
            </a:endParaRPr>
          </a:p>
          <a:p>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StackLayout</a:t>
            </a:r>
            <a:r>
              <a:rPr lang="en-US" sz="450" dirty="0">
                <a:solidFill>
                  <a:srgbClr val="0000FF"/>
                </a:solidFill>
                <a:latin typeface="Cascadia Mono" panose="020B0609020000020004" pitchFamily="49" charset="0"/>
              </a:rPr>
              <a:t>&gt;</a:t>
            </a:r>
            <a:endParaRPr lang="en-US" sz="450" dirty="0">
              <a:solidFill>
                <a:srgbClr val="000000"/>
              </a:solidFill>
              <a:latin typeface="Cascadia Mono" panose="020B0609020000020004" pitchFamily="49" charset="0"/>
            </a:endParaRPr>
          </a:p>
          <a:p>
            <a:r>
              <a:rPr lang="en-GB" sz="450" dirty="0">
                <a:solidFill>
                  <a:srgbClr val="000000"/>
                </a:solidFill>
                <a:latin typeface="Cascadia Mono" panose="020B0609020000020004" pitchFamily="49" charset="0"/>
              </a:rPr>
              <a:t>                </a:t>
            </a:r>
            <a:r>
              <a:rPr lang="en-GB" sz="450" dirty="0">
                <a:solidFill>
                  <a:srgbClr val="0000FF"/>
                </a:solidFill>
                <a:latin typeface="Cascadia Mono" panose="020B0609020000020004" pitchFamily="49" charset="0"/>
              </a:rPr>
              <a:t>&lt;</a:t>
            </a:r>
            <a:r>
              <a:rPr lang="en-GB" sz="450" dirty="0">
                <a:solidFill>
                  <a:srgbClr val="A31515"/>
                </a:solidFill>
                <a:latin typeface="Cascadia Mono" panose="020B0609020000020004" pitchFamily="49" charset="0"/>
              </a:rPr>
              <a:t>Button</a:t>
            </a:r>
            <a:r>
              <a:rPr lang="en-GB" sz="450" dirty="0">
                <a:solidFill>
                  <a:srgbClr val="FF0000"/>
                </a:solidFill>
                <a:latin typeface="Cascadia Mono" panose="020B0609020000020004" pitchFamily="49" charset="0"/>
              </a:rPr>
              <a:t> Text</a:t>
            </a:r>
            <a:r>
              <a:rPr lang="en-GB" sz="450" dirty="0">
                <a:solidFill>
                  <a:srgbClr val="0000FF"/>
                </a:solidFill>
                <a:latin typeface="Cascadia Mono" panose="020B0609020000020004" pitchFamily="49" charset="0"/>
              </a:rPr>
              <a:t>="🌐 Probar Conexión"</a:t>
            </a:r>
            <a:r>
              <a:rPr lang="en-GB" sz="450" dirty="0">
                <a:solidFill>
                  <a:srgbClr val="FF0000"/>
                </a:solidFill>
                <a:latin typeface="Cascadia Mono" panose="020B0609020000020004" pitchFamily="49" charset="0"/>
              </a:rPr>
              <a:t> Clicked</a:t>
            </a:r>
            <a:r>
              <a:rPr lang="en-GB" sz="450" dirty="0">
                <a:solidFill>
                  <a:srgbClr val="0000FF"/>
                </a:solidFill>
                <a:latin typeface="Cascadia Mono" panose="020B0609020000020004" pitchFamily="49" charset="0"/>
              </a:rPr>
              <a:t>="TestConnectionButton_Clicked"</a:t>
            </a:r>
            <a:r>
              <a:rPr lang="en-GB" sz="450" dirty="0">
                <a:solidFill>
                  <a:srgbClr val="000000"/>
                </a:solidFill>
                <a:latin typeface="Cascadia Mono" panose="020B0609020000020004" pitchFamily="49" charset="0"/>
              </a:rPr>
              <a:t> </a:t>
            </a:r>
          </a:p>
          <a:p>
            <a:r>
              <a:rPr lang="en-US" sz="450" dirty="0">
                <a:solidFill>
                  <a:srgbClr val="000000"/>
                </a:solidFill>
                <a:latin typeface="Cascadia Mono" panose="020B0609020000020004" pitchFamily="49" charset="0"/>
              </a:rPr>
              <a:t>                        </a:t>
            </a:r>
            <a:r>
              <a:rPr lang="en-US" sz="450" dirty="0">
                <a:solidFill>
                  <a:srgbClr val="FF0000"/>
                </a:solidFill>
                <a:latin typeface="Cascadia Mono" panose="020B0609020000020004" pitchFamily="49" charset="0"/>
              </a:rPr>
              <a:t> WidthRequest</a:t>
            </a:r>
            <a:r>
              <a:rPr lang="en-US" sz="450" dirty="0">
                <a:solidFill>
                  <a:srgbClr val="0000FF"/>
                </a:solidFill>
                <a:latin typeface="Cascadia Mono" panose="020B0609020000020004" pitchFamily="49" charset="0"/>
              </a:rPr>
              <a:t>="180"</a:t>
            </a:r>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FF0000"/>
                </a:solidFill>
                <a:latin typeface="Cascadia Mono" panose="020B0609020000020004" pitchFamily="49" charset="0"/>
              </a:rPr>
              <a:t> HorizontalOptions</a:t>
            </a:r>
            <a:r>
              <a:rPr lang="en-US" sz="450" dirty="0">
                <a:solidFill>
                  <a:srgbClr val="0000FF"/>
                </a:solidFill>
                <a:latin typeface="Cascadia Mono" panose="020B0609020000020004" pitchFamily="49" charset="0"/>
              </a:rPr>
              <a:t>="CenterAndExpand"</a:t>
            </a:r>
            <a:r>
              <a:rPr lang="en-US" sz="450" dirty="0">
                <a:solidFill>
                  <a:srgbClr val="000000"/>
                </a:solidFill>
                <a:latin typeface="Cascadia Mono" panose="020B0609020000020004" pitchFamily="49" charset="0"/>
              </a:rPr>
              <a:t> </a:t>
            </a:r>
          </a:p>
          <a:p>
            <a:r>
              <a:rPr lang="en-US" sz="450" dirty="0">
                <a:solidFill>
                  <a:srgbClr val="000000"/>
                </a:solidFill>
                <a:latin typeface="Cascadia Mono" panose="020B0609020000020004" pitchFamily="49" charset="0"/>
              </a:rPr>
              <a:t>                        </a:t>
            </a:r>
            <a:r>
              <a:rPr lang="en-US" sz="450" dirty="0">
                <a:solidFill>
                  <a:srgbClr val="FF0000"/>
                </a:solidFill>
                <a:latin typeface="Cascadia Mono" panose="020B0609020000020004" pitchFamily="49" charset="0"/>
              </a:rPr>
              <a:t> VerticalOptions</a:t>
            </a:r>
            <a:r>
              <a:rPr lang="en-US" sz="450" dirty="0">
                <a:solidFill>
                  <a:srgbClr val="0000FF"/>
                </a:solidFill>
                <a:latin typeface="Cascadia Mono" panose="020B0609020000020004" pitchFamily="49" charset="0"/>
              </a:rPr>
              <a:t>="CenterAndExpand"</a:t>
            </a:r>
            <a:r>
              <a:rPr lang="en-US" sz="450" dirty="0">
                <a:solidFill>
                  <a:srgbClr val="000000"/>
                </a:solidFill>
                <a:latin typeface="Cascadia Mono" panose="020B0609020000020004" pitchFamily="49" charset="0"/>
              </a:rPr>
              <a:t> </a:t>
            </a:r>
          </a:p>
          <a:p>
            <a:r>
              <a:rPr lang="en-US" sz="450" dirty="0">
                <a:solidFill>
                  <a:srgbClr val="000000"/>
                </a:solidFill>
                <a:latin typeface="Cascadia Mono" panose="020B0609020000020004" pitchFamily="49" charset="0"/>
              </a:rPr>
              <a:t>                        </a:t>
            </a:r>
            <a:r>
              <a:rPr lang="en-US" sz="450" dirty="0">
                <a:solidFill>
                  <a:srgbClr val="FF0000"/>
                </a:solidFill>
                <a:latin typeface="Cascadia Mono" panose="020B0609020000020004" pitchFamily="49" charset="0"/>
              </a:rPr>
              <a:t> BackgroundColor</a:t>
            </a:r>
            <a:r>
              <a:rPr lang="en-US" sz="450" dirty="0">
                <a:solidFill>
                  <a:srgbClr val="0000FF"/>
                </a:solidFill>
                <a:latin typeface="Cascadia Mono" panose="020B0609020000020004" pitchFamily="49" charset="0"/>
              </a:rPr>
              <a:t>="GreenYellow" /&gt;</a:t>
            </a:r>
            <a:endParaRPr lang="en-US" sz="450" dirty="0">
              <a:solidFill>
                <a:srgbClr val="000000"/>
              </a:solidFill>
              <a:latin typeface="Cascadia Mono" panose="020B0609020000020004" pitchFamily="49" charset="0"/>
            </a:endParaRPr>
          </a:p>
          <a:p>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StackLayout</a:t>
            </a:r>
            <a:r>
              <a:rPr lang="en-US" sz="450" dirty="0">
                <a:solidFill>
                  <a:srgbClr val="0000FF"/>
                </a:solidFill>
                <a:latin typeface="Cascadia Mono" panose="020B0609020000020004" pitchFamily="49" charset="0"/>
              </a:rPr>
              <a:t>&gt;</a:t>
            </a:r>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Label</a:t>
            </a:r>
            <a:r>
              <a:rPr lang="en-US" sz="450" dirty="0">
                <a:solidFill>
                  <a:srgbClr val="FF0000"/>
                </a:solidFill>
                <a:latin typeface="Cascadia Mono" panose="020B0609020000020004" pitchFamily="49" charset="0"/>
              </a:rPr>
              <a:t> Text</a:t>
            </a:r>
            <a:r>
              <a:rPr lang="en-US" sz="450" dirty="0">
                <a:solidFill>
                  <a:srgbClr val="0000FF"/>
                </a:solidFill>
                <a:latin typeface="Cascadia Mono" panose="020B0609020000020004" pitchFamily="49" charset="0"/>
              </a:rPr>
              <a:t>="Profesor"</a:t>
            </a:r>
            <a:r>
              <a:rPr lang="en-US" sz="450" dirty="0">
                <a:solidFill>
                  <a:srgbClr val="FF0000"/>
                </a:solidFill>
                <a:latin typeface="Cascadia Mono" panose="020B0609020000020004" pitchFamily="49" charset="0"/>
              </a:rPr>
              <a:t> Style</a:t>
            </a:r>
            <a:r>
              <a:rPr lang="en-US" sz="450" dirty="0">
                <a:solidFill>
                  <a:srgbClr val="0000FF"/>
                </a:solidFill>
                <a:latin typeface="Cascadia Mono" panose="020B0609020000020004" pitchFamily="49" charset="0"/>
              </a:rPr>
              <a:t>="{</a:t>
            </a:r>
            <a:r>
              <a:rPr lang="en-US" sz="450" dirty="0">
                <a:solidFill>
                  <a:srgbClr val="A31515"/>
                </a:solidFill>
                <a:latin typeface="Cascadia Mono" panose="020B0609020000020004" pitchFamily="49" charset="0"/>
              </a:rPr>
              <a:t>StaticResource</a:t>
            </a:r>
            <a:r>
              <a:rPr lang="en-US" sz="450" dirty="0">
                <a:solidFill>
                  <a:srgbClr val="FF0000"/>
                </a:solidFill>
                <a:latin typeface="Cascadia Mono" panose="020B0609020000020004" pitchFamily="49" charset="0"/>
              </a:rPr>
              <a:t> LabelEntryStyle</a:t>
            </a:r>
            <a:r>
              <a:rPr lang="en-US" sz="450" dirty="0">
                <a:solidFill>
                  <a:srgbClr val="0000FF"/>
                </a:solidFill>
                <a:latin typeface="Cascadia Mono" panose="020B0609020000020004" pitchFamily="49" charset="0"/>
              </a:rPr>
              <a:t>}" /&gt;</a:t>
            </a:r>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Entry</a:t>
            </a:r>
            <a:r>
              <a:rPr lang="en-US" sz="450" dirty="0">
                <a:solidFill>
                  <a:srgbClr val="FF0000"/>
                </a:solidFill>
                <a:latin typeface="Cascadia Mono" panose="020B0609020000020004" pitchFamily="49" charset="0"/>
              </a:rPr>
              <a:t> x</a:t>
            </a:r>
            <a:r>
              <a:rPr lang="en-US" sz="450" dirty="0">
                <a:solidFill>
                  <a:srgbClr val="0000FF"/>
                </a:solidFill>
                <a:latin typeface="Cascadia Mono" panose="020B0609020000020004" pitchFamily="49" charset="0"/>
              </a:rPr>
              <a:t>:</a:t>
            </a:r>
            <a:r>
              <a:rPr lang="en-US" sz="450" dirty="0">
                <a:solidFill>
                  <a:srgbClr val="FF0000"/>
                </a:solidFill>
                <a:latin typeface="Cascadia Mono" panose="020B0609020000020004" pitchFamily="49" charset="0"/>
              </a:rPr>
              <a:t>Name</a:t>
            </a:r>
            <a:r>
              <a:rPr lang="en-US" sz="450" dirty="0">
                <a:solidFill>
                  <a:srgbClr val="0000FF"/>
                </a:solidFill>
                <a:latin typeface="Cascadia Mono" panose="020B0609020000020004" pitchFamily="49" charset="0"/>
              </a:rPr>
              <a:t>="ProfesorEntry"</a:t>
            </a:r>
            <a:r>
              <a:rPr lang="en-US" sz="450" dirty="0">
                <a:solidFill>
                  <a:srgbClr val="FF0000"/>
                </a:solidFill>
                <a:latin typeface="Cascadia Mono" panose="020B0609020000020004" pitchFamily="49" charset="0"/>
              </a:rPr>
              <a:t> Placeholder</a:t>
            </a:r>
            <a:r>
              <a:rPr lang="en-US" sz="450" dirty="0">
                <a:solidFill>
                  <a:srgbClr val="0000FF"/>
                </a:solidFill>
                <a:latin typeface="Cascadia Mono" panose="020B0609020000020004" pitchFamily="49" charset="0"/>
              </a:rPr>
              <a:t>="Ingrese Nombre Profesor"</a:t>
            </a:r>
            <a:r>
              <a:rPr lang="en-US" sz="450" dirty="0">
                <a:solidFill>
                  <a:srgbClr val="FF0000"/>
                </a:solidFill>
                <a:latin typeface="Cascadia Mono" panose="020B0609020000020004" pitchFamily="49" charset="0"/>
              </a:rPr>
              <a:t> Keyboard</a:t>
            </a:r>
            <a:r>
              <a:rPr lang="en-US" sz="450" dirty="0">
                <a:solidFill>
                  <a:srgbClr val="0000FF"/>
                </a:solidFill>
                <a:latin typeface="Cascadia Mono" panose="020B0609020000020004" pitchFamily="49" charset="0"/>
              </a:rPr>
              <a:t>="Text"</a:t>
            </a:r>
            <a:r>
              <a:rPr lang="en-US" sz="450" dirty="0">
                <a:solidFill>
                  <a:srgbClr val="FF0000"/>
                </a:solidFill>
                <a:latin typeface="Cascadia Mono" panose="020B0609020000020004" pitchFamily="49" charset="0"/>
              </a:rPr>
              <a:t> Style</a:t>
            </a:r>
            <a:r>
              <a:rPr lang="en-US" sz="450" dirty="0">
                <a:solidFill>
                  <a:srgbClr val="0000FF"/>
                </a:solidFill>
                <a:latin typeface="Cascadia Mono" panose="020B0609020000020004" pitchFamily="49" charset="0"/>
              </a:rPr>
              <a:t>="{</a:t>
            </a:r>
            <a:r>
              <a:rPr lang="en-US" sz="450" dirty="0">
                <a:solidFill>
                  <a:srgbClr val="A31515"/>
                </a:solidFill>
                <a:latin typeface="Cascadia Mono" panose="020B0609020000020004" pitchFamily="49" charset="0"/>
              </a:rPr>
              <a:t>StaticResource</a:t>
            </a:r>
            <a:r>
              <a:rPr lang="en-US" sz="450" dirty="0">
                <a:solidFill>
                  <a:srgbClr val="FF0000"/>
                </a:solidFill>
                <a:latin typeface="Cascadia Mono" panose="020B0609020000020004" pitchFamily="49" charset="0"/>
              </a:rPr>
              <a:t> EntryStyle</a:t>
            </a:r>
            <a:r>
              <a:rPr lang="en-US" sz="450" dirty="0">
                <a:solidFill>
                  <a:srgbClr val="0000FF"/>
                </a:solidFill>
                <a:latin typeface="Cascadia Mono" panose="020B0609020000020004" pitchFamily="49" charset="0"/>
              </a:rPr>
              <a:t>}" /&gt;</a:t>
            </a:r>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Label</a:t>
            </a:r>
            <a:r>
              <a:rPr lang="en-US" sz="450" dirty="0">
                <a:solidFill>
                  <a:srgbClr val="FF0000"/>
                </a:solidFill>
                <a:latin typeface="Cascadia Mono" panose="020B0609020000020004" pitchFamily="49" charset="0"/>
              </a:rPr>
              <a:t> Text</a:t>
            </a:r>
            <a:r>
              <a:rPr lang="en-US" sz="450" dirty="0">
                <a:solidFill>
                  <a:srgbClr val="0000FF"/>
                </a:solidFill>
                <a:latin typeface="Cascadia Mono" panose="020B0609020000020004" pitchFamily="49" charset="0"/>
              </a:rPr>
              <a:t>="Matrícula"</a:t>
            </a:r>
            <a:r>
              <a:rPr lang="en-US" sz="450" dirty="0">
                <a:solidFill>
                  <a:srgbClr val="FF0000"/>
                </a:solidFill>
                <a:latin typeface="Cascadia Mono" panose="020B0609020000020004" pitchFamily="49" charset="0"/>
              </a:rPr>
              <a:t> Style</a:t>
            </a:r>
            <a:r>
              <a:rPr lang="en-US" sz="450" dirty="0">
                <a:solidFill>
                  <a:srgbClr val="0000FF"/>
                </a:solidFill>
                <a:latin typeface="Cascadia Mono" panose="020B0609020000020004" pitchFamily="49" charset="0"/>
              </a:rPr>
              <a:t>="{</a:t>
            </a:r>
            <a:r>
              <a:rPr lang="en-US" sz="450" dirty="0">
                <a:solidFill>
                  <a:srgbClr val="A31515"/>
                </a:solidFill>
                <a:latin typeface="Cascadia Mono" panose="020B0609020000020004" pitchFamily="49" charset="0"/>
              </a:rPr>
              <a:t>StaticResource</a:t>
            </a:r>
            <a:r>
              <a:rPr lang="en-US" sz="450" dirty="0">
                <a:solidFill>
                  <a:srgbClr val="FF0000"/>
                </a:solidFill>
                <a:latin typeface="Cascadia Mono" panose="020B0609020000020004" pitchFamily="49" charset="0"/>
              </a:rPr>
              <a:t> LabelEntryStyle</a:t>
            </a:r>
            <a:r>
              <a:rPr lang="en-US" sz="450" dirty="0">
                <a:solidFill>
                  <a:srgbClr val="0000FF"/>
                </a:solidFill>
                <a:latin typeface="Cascadia Mono" panose="020B0609020000020004" pitchFamily="49" charset="0"/>
              </a:rPr>
              <a:t>}" /&gt;</a:t>
            </a:r>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Entry</a:t>
            </a:r>
            <a:r>
              <a:rPr lang="en-US" sz="450" dirty="0">
                <a:solidFill>
                  <a:srgbClr val="FF0000"/>
                </a:solidFill>
                <a:latin typeface="Cascadia Mono" panose="020B0609020000020004" pitchFamily="49" charset="0"/>
              </a:rPr>
              <a:t> x</a:t>
            </a:r>
            <a:r>
              <a:rPr lang="en-US" sz="450" dirty="0">
                <a:solidFill>
                  <a:srgbClr val="0000FF"/>
                </a:solidFill>
                <a:latin typeface="Cascadia Mono" panose="020B0609020000020004" pitchFamily="49" charset="0"/>
              </a:rPr>
              <a:t>:</a:t>
            </a:r>
            <a:r>
              <a:rPr lang="en-US" sz="450" dirty="0">
                <a:solidFill>
                  <a:srgbClr val="FF0000"/>
                </a:solidFill>
                <a:latin typeface="Cascadia Mono" panose="020B0609020000020004" pitchFamily="49" charset="0"/>
              </a:rPr>
              <a:t>Name</a:t>
            </a:r>
            <a:r>
              <a:rPr lang="en-US" sz="450" dirty="0">
                <a:solidFill>
                  <a:srgbClr val="0000FF"/>
                </a:solidFill>
                <a:latin typeface="Cascadia Mono" panose="020B0609020000020004" pitchFamily="49" charset="0"/>
              </a:rPr>
              <a:t>="MatriculaEntry"</a:t>
            </a:r>
            <a:r>
              <a:rPr lang="en-US" sz="450" dirty="0">
                <a:solidFill>
                  <a:srgbClr val="FF0000"/>
                </a:solidFill>
                <a:latin typeface="Cascadia Mono" panose="020B0609020000020004" pitchFamily="49" charset="0"/>
              </a:rPr>
              <a:t> Placeholder</a:t>
            </a:r>
            <a:r>
              <a:rPr lang="en-US" sz="450" dirty="0">
                <a:solidFill>
                  <a:srgbClr val="0000FF"/>
                </a:solidFill>
                <a:latin typeface="Cascadia Mono" panose="020B0609020000020004" pitchFamily="49" charset="0"/>
              </a:rPr>
              <a:t>="Ingrese la matrícula"</a:t>
            </a:r>
            <a:r>
              <a:rPr lang="en-US" sz="450" dirty="0">
                <a:solidFill>
                  <a:srgbClr val="FF0000"/>
                </a:solidFill>
                <a:latin typeface="Cascadia Mono" panose="020B0609020000020004" pitchFamily="49" charset="0"/>
              </a:rPr>
              <a:t> Keyboard</a:t>
            </a:r>
            <a:r>
              <a:rPr lang="en-US" sz="450" dirty="0">
                <a:solidFill>
                  <a:srgbClr val="0000FF"/>
                </a:solidFill>
                <a:latin typeface="Cascadia Mono" panose="020B0609020000020004" pitchFamily="49" charset="0"/>
              </a:rPr>
              <a:t>="Text"</a:t>
            </a:r>
            <a:r>
              <a:rPr lang="en-US" sz="450" dirty="0">
                <a:solidFill>
                  <a:srgbClr val="FF0000"/>
                </a:solidFill>
                <a:latin typeface="Cascadia Mono" panose="020B0609020000020004" pitchFamily="49" charset="0"/>
              </a:rPr>
              <a:t> Style</a:t>
            </a:r>
            <a:r>
              <a:rPr lang="en-US" sz="450" dirty="0">
                <a:solidFill>
                  <a:srgbClr val="0000FF"/>
                </a:solidFill>
                <a:latin typeface="Cascadia Mono" panose="020B0609020000020004" pitchFamily="49" charset="0"/>
              </a:rPr>
              <a:t>="{</a:t>
            </a:r>
            <a:r>
              <a:rPr lang="en-US" sz="450" dirty="0">
                <a:solidFill>
                  <a:srgbClr val="A31515"/>
                </a:solidFill>
                <a:latin typeface="Cascadia Mono" panose="020B0609020000020004" pitchFamily="49" charset="0"/>
              </a:rPr>
              <a:t>StaticResource</a:t>
            </a:r>
            <a:r>
              <a:rPr lang="en-US" sz="450" dirty="0">
                <a:solidFill>
                  <a:srgbClr val="FF0000"/>
                </a:solidFill>
                <a:latin typeface="Cascadia Mono" panose="020B0609020000020004" pitchFamily="49" charset="0"/>
              </a:rPr>
              <a:t> EntryStyle</a:t>
            </a:r>
            <a:r>
              <a:rPr lang="en-US" sz="450" dirty="0">
                <a:solidFill>
                  <a:srgbClr val="0000FF"/>
                </a:solidFill>
                <a:latin typeface="Cascadia Mono" panose="020B0609020000020004" pitchFamily="49" charset="0"/>
              </a:rPr>
              <a:t>}" /&gt;</a:t>
            </a:r>
            <a:endParaRPr lang="en-US" sz="450" dirty="0">
              <a:solidFill>
                <a:srgbClr val="000000"/>
              </a:solidFill>
              <a:latin typeface="Cascadia Mono" panose="020B0609020000020004" pitchFamily="49" charset="0"/>
            </a:endParaRPr>
          </a:p>
          <a:p>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Label</a:t>
            </a:r>
            <a:r>
              <a:rPr lang="en-US" sz="450" dirty="0">
                <a:solidFill>
                  <a:srgbClr val="FF0000"/>
                </a:solidFill>
                <a:latin typeface="Cascadia Mono" panose="020B0609020000020004" pitchFamily="49" charset="0"/>
              </a:rPr>
              <a:t> Text</a:t>
            </a:r>
            <a:r>
              <a:rPr lang="en-US" sz="450" dirty="0">
                <a:solidFill>
                  <a:srgbClr val="0000FF"/>
                </a:solidFill>
                <a:latin typeface="Cascadia Mono" panose="020B0609020000020004" pitchFamily="49" charset="0"/>
              </a:rPr>
              <a:t>="Nombre"</a:t>
            </a:r>
            <a:r>
              <a:rPr lang="en-US" sz="450" dirty="0">
                <a:solidFill>
                  <a:srgbClr val="FF0000"/>
                </a:solidFill>
                <a:latin typeface="Cascadia Mono" panose="020B0609020000020004" pitchFamily="49" charset="0"/>
              </a:rPr>
              <a:t> Style</a:t>
            </a:r>
            <a:r>
              <a:rPr lang="en-US" sz="450" dirty="0">
                <a:solidFill>
                  <a:srgbClr val="0000FF"/>
                </a:solidFill>
                <a:latin typeface="Cascadia Mono" panose="020B0609020000020004" pitchFamily="49" charset="0"/>
              </a:rPr>
              <a:t>="{</a:t>
            </a:r>
            <a:r>
              <a:rPr lang="en-US" sz="450" dirty="0">
                <a:solidFill>
                  <a:srgbClr val="A31515"/>
                </a:solidFill>
                <a:latin typeface="Cascadia Mono" panose="020B0609020000020004" pitchFamily="49" charset="0"/>
              </a:rPr>
              <a:t>StaticResource</a:t>
            </a:r>
            <a:r>
              <a:rPr lang="en-US" sz="450" dirty="0">
                <a:solidFill>
                  <a:srgbClr val="FF0000"/>
                </a:solidFill>
                <a:latin typeface="Cascadia Mono" panose="020B0609020000020004" pitchFamily="49" charset="0"/>
              </a:rPr>
              <a:t> LabelEntryStyle</a:t>
            </a:r>
            <a:r>
              <a:rPr lang="en-US" sz="450" dirty="0">
                <a:solidFill>
                  <a:srgbClr val="0000FF"/>
                </a:solidFill>
                <a:latin typeface="Cascadia Mono" panose="020B0609020000020004" pitchFamily="49" charset="0"/>
              </a:rPr>
              <a:t>}" /&gt;</a:t>
            </a:r>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Entry</a:t>
            </a:r>
            <a:r>
              <a:rPr lang="en-US" sz="450" dirty="0">
                <a:solidFill>
                  <a:srgbClr val="FF0000"/>
                </a:solidFill>
                <a:latin typeface="Cascadia Mono" panose="020B0609020000020004" pitchFamily="49" charset="0"/>
              </a:rPr>
              <a:t> x</a:t>
            </a:r>
            <a:r>
              <a:rPr lang="en-US" sz="450" dirty="0">
                <a:solidFill>
                  <a:srgbClr val="0000FF"/>
                </a:solidFill>
                <a:latin typeface="Cascadia Mono" panose="020B0609020000020004" pitchFamily="49" charset="0"/>
              </a:rPr>
              <a:t>:</a:t>
            </a:r>
            <a:r>
              <a:rPr lang="en-US" sz="450" dirty="0">
                <a:solidFill>
                  <a:srgbClr val="FF0000"/>
                </a:solidFill>
                <a:latin typeface="Cascadia Mono" panose="020B0609020000020004" pitchFamily="49" charset="0"/>
              </a:rPr>
              <a:t>Name</a:t>
            </a:r>
            <a:r>
              <a:rPr lang="en-US" sz="450" dirty="0">
                <a:solidFill>
                  <a:srgbClr val="0000FF"/>
                </a:solidFill>
                <a:latin typeface="Cascadia Mono" panose="020B0609020000020004" pitchFamily="49" charset="0"/>
              </a:rPr>
              <a:t>="NombreEntry"</a:t>
            </a:r>
            <a:r>
              <a:rPr lang="en-US" sz="450" dirty="0">
                <a:solidFill>
                  <a:srgbClr val="FF0000"/>
                </a:solidFill>
                <a:latin typeface="Cascadia Mono" panose="020B0609020000020004" pitchFamily="49" charset="0"/>
              </a:rPr>
              <a:t> Placeholder</a:t>
            </a:r>
            <a:r>
              <a:rPr lang="en-US" sz="450" dirty="0">
                <a:solidFill>
                  <a:srgbClr val="0000FF"/>
                </a:solidFill>
                <a:latin typeface="Cascadia Mono" panose="020B0609020000020004" pitchFamily="49" charset="0"/>
              </a:rPr>
              <a:t>="Ingrese el nombre"</a:t>
            </a:r>
            <a:r>
              <a:rPr lang="en-US" sz="450" dirty="0">
                <a:solidFill>
                  <a:srgbClr val="FF0000"/>
                </a:solidFill>
                <a:latin typeface="Cascadia Mono" panose="020B0609020000020004" pitchFamily="49" charset="0"/>
              </a:rPr>
              <a:t> Style</a:t>
            </a:r>
            <a:r>
              <a:rPr lang="en-US" sz="450" dirty="0">
                <a:solidFill>
                  <a:srgbClr val="0000FF"/>
                </a:solidFill>
                <a:latin typeface="Cascadia Mono" panose="020B0609020000020004" pitchFamily="49" charset="0"/>
              </a:rPr>
              <a:t>="{</a:t>
            </a:r>
            <a:r>
              <a:rPr lang="en-US" sz="450" dirty="0">
                <a:solidFill>
                  <a:srgbClr val="A31515"/>
                </a:solidFill>
                <a:latin typeface="Cascadia Mono" panose="020B0609020000020004" pitchFamily="49" charset="0"/>
              </a:rPr>
              <a:t>StaticResource</a:t>
            </a:r>
            <a:r>
              <a:rPr lang="en-US" sz="450" dirty="0">
                <a:solidFill>
                  <a:srgbClr val="FF0000"/>
                </a:solidFill>
                <a:latin typeface="Cascadia Mono" panose="020B0609020000020004" pitchFamily="49" charset="0"/>
              </a:rPr>
              <a:t> EntryStyle</a:t>
            </a:r>
            <a:r>
              <a:rPr lang="en-US" sz="450" dirty="0">
                <a:solidFill>
                  <a:srgbClr val="0000FF"/>
                </a:solidFill>
                <a:latin typeface="Cascadia Mono" panose="020B0609020000020004" pitchFamily="49" charset="0"/>
              </a:rPr>
              <a:t>}" /&gt;</a:t>
            </a:r>
            <a:endParaRPr lang="en-US" sz="450" dirty="0">
              <a:solidFill>
                <a:srgbClr val="000000"/>
              </a:solidFill>
              <a:latin typeface="Cascadia Mono" panose="020B0609020000020004" pitchFamily="49" charset="0"/>
            </a:endParaRPr>
          </a:p>
          <a:p>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Label</a:t>
            </a:r>
            <a:r>
              <a:rPr lang="en-US" sz="450" dirty="0">
                <a:solidFill>
                  <a:srgbClr val="FF0000"/>
                </a:solidFill>
                <a:latin typeface="Cascadia Mono" panose="020B0609020000020004" pitchFamily="49" charset="0"/>
              </a:rPr>
              <a:t> Text</a:t>
            </a:r>
            <a:r>
              <a:rPr lang="en-US" sz="450" dirty="0">
                <a:solidFill>
                  <a:srgbClr val="0000FF"/>
                </a:solidFill>
                <a:latin typeface="Cascadia Mono" panose="020B0609020000020004" pitchFamily="49" charset="0"/>
              </a:rPr>
              <a:t>="Nota de asistencia"</a:t>
            </a:r>
            <a:r>
              <a:rPr lang="en-US" sz="450" dirty="0">
                <a:solidFill>
                  <a:srgbClr val="FF0000"/>
                </a:solidFill>
                <a:latin typeface="Cascadia Mono" panose="020B0609020000020004" pitchFamily="49" charset="0"/>
              </a:rPr>
              <a:t> Style</a:t>
            </a:r>
            <a:r>
              <a:rPr lang="en-US" sz="450" dirty="0">
                <a:solidFill>
                  <a:srgbClr val="0000FF"/>
                </a:solidFill>
                <a:latin typeface="Cascadia Mono" panose="020B0609020000020004" pitchFamily="49" charset="0"/>
              </a:rPr>
              <a:t>="{</a:t>
            </a:r>
            <a:r>
              <a:rPr lang="en-US" sz="450" dirty="0">
                <a:solidFill>
                  <a:srgbClr val="A31515"/>
                </a:solidFill>
                <a:latin typeface="Cascadia Mono" panose="020B0609020000020004" pitchFamily="49" charset="0"/>
              </a:rPr>
              <a:t>StaticResource</a:t>
            </a:r>
            <a:r>
              <a:rPr lang="en-US" sz="450" dirty="0">
                <a:solidFill>
                  <a:srgbClr val="FF0000"/>
                </a:solidFill>
                <a:latin typeface="Cascadia Mono" panose="020B0609020000020004" pitchFamily="49" charset="0"/>
              </a:rPr>
              <a:t> LabelEntryStyle</a:t>
            </a:r>
            <a:r>
              <a:rPr lang="en-US" sz="450" dirty="0">
                <a:solidFill>
                  <a:srgbClr val="0000FF"/>
                </a:solidFill>
                <a:latin typeface="Cascadia Mono" panose="020B0609020000020004" pitchFamily="49" charset="0"/>
              </a:rPr>
              <a:t>}" /&gt;</a:t>
            </a:r>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Entry</a:t>
            </a:r>
            <a:r>
              <a:rPr lang="en-US" sz="450" dirty="0">
                <a:solidFill>
                  <a:srgbClr val="FF0000"/>
                </a:solidFill>
                <a:latin typeface="Cascadia Mono" panose="020B0609020000020004" pitchFamily="49" charset="0"/>
              </a:rPr>
              <a:t> x</a:t>
            </a:r>
            <a:r>
              <a:rPr lang="en-US" sz="450" dirty="0">
                <a:solidFill>
                  <a:srgbClr val="0000FF"/>
                </a:solidFill>
                <a:latin typeface="Cascadia Mono" panose="020B0609020000020004" pitchFamily="49" charset="0"/>
              </a:rPr>
              <a:t>:</a:t>
            </a:r>
            <a:r>
              <a:rPr lang="en-US" sz="450" dirty="0">
                <a:solidFill>
                  <a:srgbClr val="FF0000"/>
                </a:solidFill>
                <a:latin typeface="Cascadia Mono" panose="020B0609020000020004" pitchFamily="49" charset="0"/>
              </a:rPr>
              <a:t>Name</a:t>
            </a:r>
            <a:r>
              <a:rPr lang="en-US" sz="450" dirty="0">
                <a:solidFill>
                  <a:srgbClr val="0000FF"/>
                </a:solidFill>
                <a:latin typeface="Cascadia Mono" panose="020B0609020000020004" pitchFamily="49" charset="0"/>
              </a:rPr>
              <a:t>="AsistenciaEntry"</a:t>
            </a:r>
            <a:r>
              <a:rPr lang="en-US" sz="450" dirty="0">
                <a:solidFill>
                  <a:srgbClr val="FF0000"/>
                </a:solidFill>
                <a:latin typeface="Cascadia Mono" panose="020B0609020000020004" pitchFamily="49" charset="0"/>
              </a:rPr>
              <a:t> Placeholder</a:t>
            </a:r>
            <a:r>
              <a:rPr lang="en-US" sz="450" dirty="0">
                <a:solidFill>
                  <a:srgbClr val="0000FF"/>
                </a:solidFill>
                <a:latin typeface="Cascadia Mono" panose="020B0609020000020004" pitchFamily="49" charset="0"/>
              </a:rPr>
              <a:t>="Ingrese la nota de asistencia"</a:t>
            </a:r>
            <a:r>
              <a:rPr lang="en-US" sz="450" dirty="0">
                <a:solidFill>
                  <a:srgbClr val="FF0000"/>
                </a:solidFill>
                <a:latin typeface="Cascadia Mono" panose="020B0609020000020004" pitchFamily="49" charset="0"/>
              </a:rPr>
              <a:t> Keyboard</a:t>
            </a:r>
            <a:r>
              <a:rPr lang="en-US" sz="450" dirty="0">
                <a:solidFill>
                  <a:srgbClr val="0000FF"/>
                </a:solidFill>
                <a:latin typeface="Cascadia Mono" panose="020B0609020000020004" pitchFamily="49" charset="0"/>
              </a:rPr>
              <a:t>="Numeric"</a:t>
            </a:r>
            <a:r>
              <a:rPr lang="en-US" sz="450" dirty="0">
                <a:solidFill>
                  <a:srgbClr val="FF0000"/>
                </a:solidFill>
                <a:latin typeface="Cascadia Mono" panose="020B0609020000020004" pitchFamily="49" charset="0"/>
              </a:rPr>
              <a:t> Style</a:t>
            </a:r>
            <a:r>
              <a:rPr lang="en-US" sz="450" dirty="0">
                <a:solidFill>
                  <a:srgbClr val="0000FF"/>
                </a:solidFill>
                <a:latin typeface="Cascadia Mono" panose="020B0609020000020004" pitchFamily="49" charset="0"/>
              </a:rPr>
              <a:t>="{</a:t>
            </a:r>
            <a:r>
              <a:rPr lang="en-US" sz="450" dirty="0">
                <a:solidFill>
                  <a:srgbClr val="A31515"/>
                </a:solidFill>
                <a:latin typeface="Cascadia Mono" panose="020B0609020000020004" pitchFamily="49" charset="0"/>
              </a:rPr>
              <a:t>StaticResource</a:t>
            </a:r>
            <a:r>
              <a:rPr lang="en-US" sz="450" dirty="0">
                <a:solidFill>
                  <a:srgbClr val="FF0000"/>
                </a:solidFill>
                <a:latin typeface="Cascadia Mono" panose="020B0609020000020004" pitchFamily="49" charset="0"/>
              </a:rPr>
              <a:t> EntryStyle</a:t>
            </a:r>
            <a:r>
              <a:rPr lang="en-US" sz="450" dirty="0">
                <a:solidFill>
                  <a:srgbClr val="0000FF"/>
                </a:solidFill>
                <a:latin typeface="Cascadia Mono" panose="020B0609020000020004" pitchFamily="49" charset="0"/>
              </a:rPr>
              <a:t>}" /&gt;</a:t>
            </a:r>
            <a:endParaRPr lang="en-US" sz="450" dirty="0">
              <a:solidFill>
                <a:srgbClr val="000000"/>
              </a:solidFill>
              <a:latin typeface="Cascadia Mono" panose="020B0609020000020004" pitchFamily="49" charset="0"/>
            </a:endParaRPr>
          </a:p>
          <a:p>
            <a:endParaRPr lang="en-US" sz="450" dirty="0">
              <a:solidFill>
                <a:srgbClr val="000000"/>
              </a:solidFill>
              <a:latin typeface="Cascadia Mono" panose="020B0609020000020004" pitchFamily="49" charset="0"/>
            </a:endParaRPr>
          </a:p>
          <a:p>
            <a:r>
              <a:rPr lang="es-ES" sz="450" dirty="0">
                <a:solidFill>
                  <a:srgbClr val="000000"/>
                </a:solidFill>
                <a:latin typeface="Cascadia Mono" panose="020B0609020000020004" pitchFamily="49" charset="0"/>
              </a:rPr>
              <a:t>            </a:t>
            </a:r>
            <a:r>
              <a:rPr lang="es-ES" sz="450" dirty="0">
                <a:solidFill>
                  <a:srgbClr val="0000FF"/>
                </a:solidFill>
                <a:latin typeface="Cascadia Mono" panose="020B0609020000020004" pitchFamily="49" charset="0"/>
              </a:rPr>
              <a:t>&lt;</a:t>
            </a:r>
            <a:r>
              <a:rPr lang="es-ES" sz="450" dirty="0">
                <a:solidFill>
                  <a:srgbClr val="A31515"/>
                </a:solidFill>
                <a:latin typeface="Cascadia Mono" panose="020B0609020000020004" pitchFamily="49" charset="0"/>
              </a:rPr>
              <a:t>Label</a:t>
            </a:r>
            <a:r>
              <a:rPr lang="es-ES" sz="450" dirty="0">
                <a:solidFill>
                  <a:srgbClr val="FF0000"/>
                </a:solidFill>
                <a:latin typeface="Cascadia Mono" panose="020B0609020000020004" pitchFamily="49" charset="0"/>
              </a:rPr>
              <a:t> Text</a:t>
            </a:r>
            <a:r>
              <a:rPr lang="es-ES" sz="450" dirty="0">
                <a:solidFill>
                  <a:srgbClr val="0000FF"/>
                </a:solidFill>
                <a:latin typeface="Cascadia Mono" panose="020B0609020000020004" pitchFamily="49" charset="0"/>
              </a:rPr>
              <a:t>="Nota de Trabajo Práctico"</a:t>
            </a:r>
            <a:r>
              <a:rPr lang="es-ES" sz="450" dirty="0">
                <a:solidFill>
                  <a:srgbClr val="FF0000"/>
                </a:solidFill>
                <a:latin typeface="Cascadia Mono" panose="020B0609020000020004" pitchFamily="49" charset="0"/>
              </a:rPr>
              <a:t> Style</a:t>
            </a:r>
            <a:r>
              <a:rPr lang="es-ES" sz="450" dirty="0">
                <a:solidFill>
                  <a:srgbClr val="0000FF"/>
                </a:solidFill>
                <a:latin typeface="Cascadia Mono" panose="020B0609020000020004" pitchFamily="49" charset="0"/>
              </a:rPr>
              <a:t>="{</a:t>
            </a:r>
            <a:r>
              <a:rPr lang="es-ES" sz="450" dirty="0">
                <a:solidFill>
                  <a:srgbClr val="A31515"/>
                </a:solidFill>
                <a:latin typeface="Cascadia Mono" panose="020B0609020000020004" pitchFamily="49" charset="0"/>
              </a:rPr>
              <a:t>StaticResource</a:t>
            </a:r>
            <a:r>
              <a:rPr lang="es-ES" sz="450" dirty="0">
                <a:solidFill>
                  <a:srgbClr val="FF0000"/>
                </a:solidFill>
                <a:latin typeface="Cascadia Mono" panose="020B0609020000020004" pitchFamily="49" charset="0"/>
              </a:rPr>
              <a:t> LabelEntryStyle</a:t>
            </a:r>
            <a:r>
              <a:rPr lang="es-ES" sz="450" dirty="0">
                <a:solidFill>
                  <a:srgbClr val="0000FF"/>
                </a:solidFill>
                <a:latin typeface="Cascadia Mono" panose="020B0609020000020004" pitchFamily="49" charset="0"/>
              </a:rPr>
              <a:t>}" /&gt;</a:t>
            </a:r>
            <a:endParaRPr lang="es-E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Entry</a:t>
            </a:r>
            <a:r>
              <a:rPr lang="en-US" sz="450" dirty="0">
                <a:solidFill>
                  <a:srgbClr val="FF0000"/>
                </a:solidFill>
                <a:latin typeface="Cascadia Mono" panose="020B0609020000020004" pitchFamily="49" charset="0"/>
              </a:rPr>
              <a:t> x</a:t>
            </a:r>
            <a:r>
              <a:rPr lang="en-US" sz="450" dirty="0">
                <a:solidFill>
                  <a:srgbClr val="0000FF"/>
                </a:solidFill>
                <a:latin typeface="Cascadia Mono" panose="020B0609020000020004" pitchFamily="49" charset="0"/>
              </a:rPr>
              <a:t>:</a:t>
            </a:r>
            <a:r>
              <a:rPr lang="en-US" sz="450" dirty="0">
                <a:solidFill>
                  <a:srgbClr val="FF0000"/>
                </a:solidFill>
                <a:latin typeface="Cascadia Mono" panose="020B0609020000020004" pitchFamily="49" charset="0"/>
              </a:rPr>
              <a:t>Name</a:t>
            </a:r>
            <a:r>
              <a:rPr lang="en-US" sz="450" dirty="0">
                <a:solidFill>
                  <a:srgbClr val="0000FF"/>
                </a:solidFill>
                <a:latin typeface="Cascadia Mono" panose="020B0609020000020004" pitchFamily="49" charset="0"/>
              </a:rPr>
              <a:t>="TrabajoPracticoEntry"</a:t>
            </a:r>
            <a:r>
              <a:rPr lang="en-US" sz="450" dirty="0">
                <a:solidFill>
                  <a:srgbClr val="FF0000"/>
                </a:solidFill>
                <a:latin typeface="Cascadia Mono" panose="020B0609020000020004" pitchFamily="49" charset="0"/>
              </a:rPr>
              <a:t> Placeholder</a:t>
            </a:r>
            <a:r>
              <a:rPr lang="en-US" sz="450" dirty="0">
                <a:solidFill>
                  <a:srgbClr val="0000FF"/>
                </a:solidFill>
                <a:latin typeface="Cascadia Mono" panose="020B0609020000020004" pitchFamily="49" charset="0"/>
              </a:rPr>
              <a:t>="Ingrese la nota del trabajo práctico"</a:t>
            </a:r>
            <a:r>
              <a:rPr lang="en-US" sz="450" dirty="0">
                <a:solidFill>
                  <a:srgbClr val="FF0000"/>
                </a:solidFill>
                <a:latin typeface="Cascadia Mono" panose="020B0609020000020004" pitchFamily="49" charset="0"/>
              </a:rPr>
              <a:t> Keyboard</a:t>
            </a:r>
            <a:r>
              <a:rPr lang="en-US" sz="450" dirty="0">
                <a:solidFill>
                  <a:srgbClr val="0000FF"/>
                </a:solidFill>
                <a:latin typeface="Cascadia Mono" panose="020B0609020000020004" pitchFamily="49" charset="0"/>
              </a:rPr>
              <a:t>="Numeric"</a:t>
            </a:r>
            <a:r>
              <a:rPr lang="en-US" sz="450" dirty="0">
                <a:solidFill>
                  <a:srgbClr val="FF0000"/>
                </a:solidFill>
                <a:latin typeface="Cascadia Mono" panose="020B0609020000020004" pitchFamily="49" charset="0"/>
              </a:rPr>
              <a:t> Style</a:t>
            </a:r>
            <a:r>
              <a:rPr lang="en-US" sz="450" dirty="0">
                <a:solidFill>
                  <a:srgbClr val="0000FF"/>
                </a:solidFill>
                <a:latin typeface="Cascadia Mono" panose="020B0609020000020004" pitchFamily="49" charset="0"/>
              </a:rPr>
              <a:t>="{</a:t>
            </a:r>
            <a:r>
              <a:rPr lang="en-US" sz="450" dirty="0">
                <a:solidFill>
                  <a:srgbClr val="A31515"/>
                </a:solidFill>
                <a:latin typeface="Cascadia Mono" panose="020B0609020000020004" pitchFamily="49" charset="0"/>
              </a:rPr>
              <a:t>StaticResource</a:t>
            </a:r>
            <a:r>
              <a:rPr lang="en-US" sz="450" dirty="0">
                <a:solidFill>
                  <a:srgbClr val="FF0000"/>
                </a:solidFill>
                <a:latin typeface="Cascadia Mono" panose="020B0609020000020004" pitchFamily="49" charset="0"/>
              </a:rPr>
              <a:t> EntryStyle</a:t>
            </a:r>
            <a:r>
              <a:rPr lang="en-US" sz="450" dirty="0">
                <a:solidFill>
                  <a:srgbClr val="0000FF"/>
                </a:solidFill>
                <a:latin typeface="Cascadia Mono" panose="020B0609020000020004" pitchFamily="49" charset="0"/>
              </a:rPr>
              <a:t>}" /&gt;</a:t>
            </a:r>
            <a:endParaRPr lang="en-US" sz="450" dirty="0">
              <a:solidFill>
                <a:srgbClr val="000000"/>
              </a:solidFill>
              <a:latin typeface="Cascadia Mono" panose="020B0609020000020004" pitchFamily="49" charset="0"/>
            </a:endParaRPr>
          </a:p>
          <a:p>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Label</a:t>
            </a:r>
            <a:r>
              <a:rPr lang="en-US" sz="450" dirty="0">
                <a:solidFill>
                  <a:srgbClr val="FF0000"/>
                </a:solidFill>
                <a:latin typeface="Cascadia Mono" panose="020B0609020000020004" pitchFamily="49" charset="0"/>
              </a:rPr>
              <a:t> Text</a:t>
            </a:r>
            <a:r>
              <a:rPr lang="en-US" sz="450" dirty="0">
                <a:solidFill>
                  <a:srgbClr val="0000FF"/>
                </a:solidFill>
                <a:latin typeface="Cascadia Mono" panose="020B0609020000020004" pitchFamily="49" charset="0"/>
              </a:rPr>
              <a:t>="Nota del Examen Parcial"</a:t>
            </a:r>
            <a:r>
              <a:rPr lang="en-US" sz="450" dirty="0">
                <a:solidFill>
                  <a:srgbClr val="FF0000"/>
                </a:solidFill>
                <a:latin typeface="Cascadia Mono" panose="020B0609020000020004" pitchFamily="49" charset="0"/>
              </a:rPr>
              <a:t> Style</a:t>
            </a:r>
            <a:r>
              <a:rPr lang="en-US" sz="450" dirty="0">
                <a:solidFill>
                  <a:srgbClr val="0000FF"/>
                </a:solidFill>
                <a:latin typeface="Cascadia Mono" panose="020B0609020000020004" pitchFamily="49" charset="0"/>
              </a:rPr>
              <a:t>="{</a:t>
            </a:r>
            <a:r>
              <a:rPr lang="en-US" sz="450" dirty="0">
                <a:solidFill>
                  <a:srgbClr val="A31515"/>
                </a:solidFill>
                <a:latin typeface="Cascadia Mono" panose="020B0609020000020004" pitchFamily="49" charset="0"/>
              </a:rPr>
              <a:t>StaticResource</a:t>
            </a:r>
            <a:r>
              <a:rPr lang="en-US" sz="450" dirty="0">
                <a:solidFill>
                  <a:srgbClr val="FF0000"/>
                </a:solidFill>
                <a:latin typeface="Cascadia Mono" panose="020B0609020000020004" pitchFamily="49" charset="0"/>
              </a:rPr>
              <a:t> LabelEntryStyle</a:t>
            </a:r>
            <a:r>
              <a:rPr lang="en-US" sz="450" dirty="0">
                <a:solidFill>
                  <a:srgbClr val="0000FF"/>
                </a:solidFill>
                <a:latin typeface="Cascadia Mono" panose="020B0609020000020004" pitchFamily="49" charset="0"/>
              </a:rPr>
              <a:t>}" /&gt;</a:t>
            </a:r>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Entry</a:t>
            </a:r>
            <a:r>
              <a:rPr lang="en-US" sz="450" dirty="0">
                <a:solidFill>
                  <a:srgbClr val="FF0000"/>
                </a:solidFill>
                <a:latin typeface="Cascadia Mono" panose="020B0609020000020004" pitchFamily="49" charset="0"/>
              </a:rPr>
              <a:t> x</a:t>
            </a:r>
            <a:r>
              <a:rPr lang="en-US" sz="450" dirty="0">
                <a:solidFill>
                  <a:srgbClr val="0000FF"/>
                </a:solidFill>
                <a:latin typeface="Cascadia Mono" panose="020B0609020000020004" pitchFamily="49" charset="0"/>
              </a:rPr>
              <a:t>:</a:t>
            </a:r>
            <a:r>
              <a:rPr lang="en-US" sz="450" dirty="0">
                <a:solidFill>
                  <a:srgbClr val="FF0000"/>
                </a:solidFill>
                <a:latin typeface="Cascadia Mono" panose="020B0609020000020004" pitchFamily="49" charset="0"/>
              </a:rPr>
              <a:t>Name</a:t>
            </a:r>
            <a:r>
              <a:rPr lang="en-US" sz="450" dirty="0">
                <a:solidFill>
                  <a:srgbClr val="0000FF"/>
                </a:solidFill>
                <a:latin typeface="Cascadia Mono" panose="020B0609020000020004" pitchFamily="49" charset="0"/>
              </a:rPr>
              <a:t>="ExamenParcialEntry"</a:t>
            </a:r>
            <a:r>
              <a:rPr lang="en-US" sz="450" dirty="0">
                <a:solidFill>
                  <a:srgbClr val="FF0000"/>
                </a:solidFill>
                <a:latin typeface="Cascadia Mono" panose="020B0609020000020004" pitchFamily="49" charset="0"/>
              </a:rPr>
              <a:t> Placeholder</a:t>
            </a:r>
            <a:r>
              <a:rPr lang="en-US" sz="450" dirty="0">
                <a:solidFill>
                  <a:srgbClr val="0000FF"/>
                </a:solidFill>
                <a:latin typeface="Cascadia Mono" panose="020B0609020000020004" pitchFamily="49" charset="0"/>
              </a:rPr>
              <a:t>="Ingrese la nota del examen parcial"</a:t>
            </a:r>
            <a:r>
              <a:rPr lang="en-US" sz="450" dirty="0">
                <a:solidFill>
                  <a:srgbClr val="FF0000"/>
                </a:solidFill>
                <a:latin typeface="Cascadia Mono" panose="020B0609020000020004" pitchFamily="49" charset="0"/>
              </a:rPr>
              <a:t> Keyboard</a:t>
            </a:r>
            <a:r>
              <a:rPr lang="en-US" sz="450" dirty="0">
                <a:solidFill>
                  <a:srgbClr val="0000FF"/>
                </a:solidFill>
                <a:latin typeface="Cascadia Mono" panose="020B0609020000020004" pitchFamily="49" charset="0"/>
              </a:rPr>
              <a:t>="Numeric"</a:t>
            </a:r>
            <a:r>
              <a:rPr lang="en-US" sz="450" dirty="0">
                <a:solidFill>
                  <a:srgbClr val="FF0000"/>
                </a:solidFill>
                <a:latin typeface="Cascadia Mono" panose="020B0609020000020004" pitchFamily="49" charset="0"/>
              </a:rPr>
              <a:t> Style</a:t>
            </a:r>
            <a:r>
              <a:rPr lang="en-US" sz="450" dirty="0">
                <a:solidFill>
                  <a:srgbClr val="0000FF"/>
                </a:solidFill>
                <a:latin typeface="Cascadia Mono" panose="020B0609020000020004" pitchFamily="49" charset="0"/>
              </a:rPr>
              <a:t>="{</a:t>
            </a:r>
            <a:r>
              <a:rPr lang="en-US" sz="450" dirty="0">
                <a:solidFill>
                  <a:srgbClr val="A31515"/>
                </a:solidFill>
                <a:latin typeface="Cascadia Mono" panose="020B0609020000020004" pitchFamily="49" charset="0"/>
              </a:rPr>
              <a:t>StaticResource</a:t>
            </a:r>
            <a:r>
              <a:rPr lang="en-US" sz="450" dirty="0">
                <a:solidFill>
                  <a:srgbClr val="FF0000"/>
                </a:solidFill>
                <a:latin typeface="Cascadia Mono" panose="020B0609020000020004" pitchFamily="49" charset="0"/>
              </a:rPr>
              <a:t> EntryStyle</a:t>
            </a:r>
            <a:r>
              <a:rPr lang="en-US" sz="450" dirty="0">
                <a:solidFill>
                  <a:srgbClr val="0000FF"/>
                </a:solidFill>
                <a:latin typeface="Cascadia Mono" panose="020B0609020000020004" pitchFamily="49" charset="0"/>
              </a:rPr>
              <a:t>}" /&gt;</a:t>
            </a:r>
            <a:endParaRPr lang="en-US" sz="450" dirty="0">
              <a:solidFill>
                <a:srgbClr val="000000"/>
              </a:solidFill>
              <a:latin typeface="Cascadia Mono" panose="020B0609020000020004" pitchFamily="49" charset="0"/>
            </a:endParaRPr>
          </a:p>
          <a:p>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Label</a:t>
            </a:r>
            <a:r>
              <a:rPr lang="en-US" sz="450" dirty="0">
                <a:solidFill>
                  <a:srgbClr val="FF0000"/>
                </a:solidFill>
                <a:latin typeface="Cascadia Mono" panose="020B0609020000020004" pitchFamily="49" charset="0"/>
              </a:rPr>
              <a:t> Text</a:t>
            </a:r>
            <a:r>
              <a:rPr lang="en-US" sz="450" dirty="0">
                <a:solidFill>
                  <a:srgbClr val="0000FF"/>
                </a:solidFill>
                <a:latin typeface="Cascadia Mono" panose="020B0609020000020004" pitchFamily="49" charset="0"/>
              </a:rPr>
              <a:t>="Nota del Examen Final"</a:t>
            </a:r>
            <a:r>
              <a:rPr lang="en-US" sz="450" dirty="0">
                <a:solidFill>
                  <a:srgbClr val="FF0000"/>
                </a:solidFill>
                <a:latin typeface="Cascadia Mono" panose="020B0609020000020004" pitchFamily="49" charset="0"/>
              </a:rPr>
              <a:t> Style</a:t>
            </a:r>
            <a:r>
              <a:rPr lang="en-US" sz="450" dirty="0">
                <a:solidFill>
                  <a:srgbClr val="0000FF"/>
                </a:solidFill>
                <a:latin typeface="Cascadia Mono" panose="020B0609020000020004" pitchFamily="49" charset="0"/>
              </a:rPr>
              <a:t>="{</a:t>
            </a:r>
            <a:r>
              <a:rPr lang="en-US" sz="450" dirty="0">
                <a:solidFill>
                  <a:srgbClr val="A31515"/>
                </a:solidFill>
                <a:latin typeface="Cascadia Mono" panose="020B0609020000020004" pitchFamily="49" charset="0"/>
              </a:rPr>
              <a:t>StaticResource</a:t>
            </a:r>
            <a:r>
              <a:rPr lang="en-US" sz="450" dirty="0">
                <a:solidFill>
                  <a:srgbClr val="FF0000"/>
                </a:solidFill>
                <a:latin typeface="Cascadia Mono" panose="020B0609020000020004" pitchFamily="49" charset="0"/>
              </a:rPr>
              <a:t> LabelEntryStyle</a:t>
            </a:r>
            <a:r>
              <a:rPr lang="en-US" sz="450" dirty="0">
                <a:solidFill>
                  <a:srgbClr val="0000FF"/>
                </a:solidFill>
                <a:latin typeface="Cascadia Mono" panose="020B0609020000020004" pitchFamily="49" charset="0"/>
              </a:rPr>
              <a:t>}" /&gt;</a:t>
            </a:r>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Entry</a:t>
            </a:r>
            <a:r>
              <a:rPr lang="en-US" sz="450" dirty="0">
                <a:solidFill>
                  <a:srgbClr val="FF0000"/>
                </a:solidFill>
                <a:latin typeface="Cascadia Mono" panose="020B0609020000020004" pitchFamily="49" charset="0"/>
              </a:rPr>
              <a:t> x</a:t>
            </a:r>
            <a:r>
              <a:rPr lang="en-US" sz="450" dirty="0">
                <a:solidFill>
                  <a:srgbClr val="0000FF"/>
                </a:solidFill>
                <a:latin typeface="Cascadia Mono" panose="020B0609020000020004" pitchFamily="49" charset="0"/>
              </a:rPr>
              <a:t>:</a:t>
            </a:r>
            <a:r>
              <a:rPr lang="en-US" sz="450" dirty="0">
                <a:solidFill>
                  <a:srgbClr val="FF0000"/>
                </a:solidFill>
                <a:latin typeface="Cascadia Mono" panose="020B0609020000020004" pitchFamily="49" charset="0"/>
              </a:rPr>
              <a:t>Name</a:t>
            </a:r>
            <a:r>
              <a:rPr lang="en-US" sz="450" dirty="0">
                <a:solidFill>
                  <a:srgbClr val="0000FF"/>
                </a:solidFill>
                <a:latin typeface="Cascadia Mono" panose="020B0609020000020004" pitchFamily="49" charset="0"/>
              </a:rPr>
              <a:t>="ExamenFinalEntry"</a:t>
            </a:r>
            <a:r>
              <a:rPr lang="en-US" sz="450" dirty="0">
                <a:solidFill>
                  <a:srgbClr val="FF0000"/>
                </a:solidFill>
                <a:latin typeface="Cascadia Mono" panose="020B0609020000020004" pitchFamily="49" charset="0"/>
              </a:rPr>
              <a:t> Placeholder</a:t>
            </a:r>
            <a:r>
              <a:rPr lang="en-US" sz="450" dirty="0">
                <a:solidFill>
                  <a:srgbClr val="0000FF"/>
                </a:solidFill>
                <a:latin typeface="Cascadia Mono" panose="020B0609020000020004" pitchFamily="49" charset="0"/>
              </a:rPr>
              <a:t>="Ingrese la nota del examen final"</a:t>
            </a:r>
            <a:r>
              <a:rPr lang="en-US" sz="450" dirty="0">
                <a:solidFill>
                  <a:srgbClr val="FF0000"/>
                </a:solidFill>
                <a:latin typeface="Cascadia Mono" panose="020B0609020000020004" pitchFamily="49" charset="0"/>
              </a:rPr>
              <a:t> Keyboard</a:t>
            </a:r>
            <a:r>
              <a:rPr lang="en-US" sz="450" dirty="0">
                <a:solidFill>
                  <a:srgbClr val="0000FF"/>
                </a:solidFill>
                <a:latin typeface="Cascadia Mono" panose="020B0609020000020004" pitchFamily="49" charset="0"/>
              </a:rPr>
              <a:t>="Numeric"</a:t>
            </a:r>
            <a:r>
              <a:rPr lang="en-US" sz="450" dirty="0">
                <a:solidFill>
                  <a:srgbClr val="FF0000"/>
                </a:solidFill>
                <a:latin typeface="Cascadia Mono" panose="020B0609020000020004" pitchFamily="49" charset="0"/>
              </a:rPr>
              <a:t> Style</a:t>
            </a:r>
            <a:r>
              <a:rPr lang="en-US" sz="450" dirty="0">
                <a:solidFill>
                  <a:srgbClr val="0000FF"/>
                </a:solidFill>
                <a:latin typeface="Cascadia Mono" panose="020B0609020000020004" pitchFamily="49" charset="0"/>
              </a:rPr>
              <a:t>="{</a:t>
            </a:r>
            <a:r>
              <a:rPr lang="en-US" sz="450" dirty="0">
                <a:solidFill>
                  <a:srgbClr val="A31515"/>
                </a:solidFill>
                <a:latin typeface="Cascadia Mono" panose="020B0609020000020004" pitchFamily="49" charset="0"/>
              </a:rPr>
              <a:t>StaticResource</a:t>
            </a:r>
            <a:r>
              <a:rPr lang="en-US" sz="450" dirty="0">
                <a:solidFill>
                  <a:srgbClr val="FF0000"/>
                </a:solidFill>
                <a:latin typeface="Cascadia Mono" panose="020B0609020000020004" pitchFamily="49" charset="0"/>
              </a:rPr>
              <a:t> EntryStyle</a:t>
            </a:r>
            <a:r>
              <a:rPr lang="en-US" sz="450" dirty="0">
                <a:solidFill>
                  <a:srgbClr val="0000FF"/>
                </a:solidFill>
                <a:latin typeface="Cascadia Mono" panose="020B0609020000020004" pitchFamily="49" charset="0"/>
              </a:rPr>
              <a:t>}" /&gt;</a:t>
            </a:r>
            <a:endParaRPr lang="en-US" sz="450" dirty="0">
              <a:solidFill>
                <a:srgbClr val="000000"/>
              </a:solidFill>
              <a:latin typeface="Cascadia Mono" panose="020B0609020000020004" pitchFamily="49" charset="0"/>
            </a:endParaRPr>
          </a:p>
          <a:p>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Button</a:t>
            </a:r>
            <a:r>
              <a:rPr lang="en-US" sz="450" dirty="0">
                <a:solidFill>
                  <a:srgbClr val="FF0000"/>
                </a:solidFill>
                <a:latin typeface="Cascadia Mono" panose="020B0609020000020004" pitchFamily="49" charset="0"/>
              </a:rPr>
              <a:t> Text</a:t>
            </a:r>
            <a:r>
              <a:rPr lang="en-US" sz="450" dirty="0">
                <a:solidFill>
                  <a:srgbClr val="0000FF"/>
                </a:solidFill>
                <a:latin typeface="Cascadia Mono" panose="020B0609020000020004" pitchFamily="49" charset="0"/>
              </a:rPr>
              <a:t>="🧮 Calcular nota final"</a:t>
            </a:r>
            <a:r>
              <a:rPr lang="en-US" sz="450" dirty="0">
                <a:solidFill>
                  <a:srgbClr val="FF0000"/>
                </a:solidFill>
                <a:latin typeface="Cascadia Mono" panose="020B0609020000020004" pitchFamily="49" charset="0"/>
              </a:rPr>
              <a:t> BackgroundColor</a:t>
            </a:r>
            <a:r>
              <a:rPr lang="en-US" sz="450" dirty="0">
                <a:solidFill>
                  <a:srgbClr val="0000FF"/>
                </a:solidFill>
                <a:latin typeface="Cascadia Mono" panose="020B0609020000020004" pitchFamily="49" charset="0"/>
              </a:rPr>
              <a:t>="GreenYellow"</a:t>
            </a:r>
            <a:r>
              <a:rPr lang="en-US" sz="450" dirty="0">
                <a:solidFill>
                  <a:srgbClr val="FF0000"/>
                </a:solidFill>
                <a:latin typeface="Cascadia Mono" panose="020B0609020000020004" pitchFamily="49" charset="0"/>
              </a:rPr>
              <a:t> Clicked</a:t>
            </a:r>
            <a:r>
              <a:rPr lang="en-US" sz="450" dirty="0">
                <a:solidFill>
                  <a:srgbClr val="0000FF"/>
                </a:solidFill>
                <a:latin typeface="Cascadia Mono" panose="020B0609020000020004" pitchFamily="49" charset="0"/>
              </a:rPr>
              <a:t>="Button_Clicked"</a:t>
            </a:r>
            <a:r>
              <a:rPr lang="en-US" sz="450" dirty="0">
                <a:solidFill>
                  <a:srgbClr val="FF0000"/>
                </a:solidFill>
                <a:latin typeface="Cascadia Mono" panose="020B0609020000020004" pitchFamily="49" charset="0"/>
              </a:rPr>
              <a:t> HorizontalOptions</a:t>
            </a:r>
            <a:r>
              <a:rPr lang="en-US" sz="450" dirty="0">
                <a:solidFill>
                  <a:srgbClr val="0000FF"/>
                </a:solidFill>
                <a:latin typeface="Cascadia Mono" panose="020B0609020000020004" pitchFamily="49" charset="0"/>
              </a:rPr>
              <a:t>="Center"</a:t>
            </a:r>
            <a:r>
              <a:rPr lang="en-US" sz="450" dirty="0">
                <a:solidFill>
                  <a:srgbClr val="FF0000"/>
                </a:solidFill>
                <a:latin typeface="Cascadia Mono" panose="020B0609020000020004" pitchFamily="49" charset="0"/>
              </a:rPr>
              <a:t> TextColor</a:t>
            </a:r>
            <a:r>
              <a:rPr lang="en-US" sz="450" dirty="0">
                <a:solidFill>
                  <a:srgbClr val="0000FF"/>
                </a:solidFill>
                <a:latin typeface="Cascadia Mono" panose="020B0609020000020004" pitchFamily="49" charset="0"/>
              </a:rPr>
              <a:t>="Black"</a:t>
            </a:r>
            <a:r>
              <a:rPr lang="en-US" sz="450" dirty="0">
                <a:solidFill>
                  <a:srgbClr val="FF0000"/>
                </a:solidFill>
                <a:latin typeface="Cascadia Mono" panose="020B0609020000020004" pitchFamily="49" charset="0"/>
              </a:rPr>
              <a:t> FontAttributes</a:t>
            </a:r>
            <a:r>
              <a:rPr lang="en-US" sz="450" dirty="0">
                <a:solidFill>
                  <a:srgbClr val="0000FF"/>
                </a:solidFill>
                <a:latin typeface="Cascadia Mono" panose="020B0609020000020004" pitchFamily="49" charset="0"/>
              </a:rPr>
              <a:t>="Bold"/&gt;</a:t>
            </a:r>
            <a:endParaRPr lang="en-US" sz="450" dirty="0">
              <a:solidFill>
                <a:srgbClr val="000000"/>
              </a:solidFill>
              <a:latin typeface="Cascadia Mono" panose="020B0609020000020004" pitchFamily="49" charset="0"/>
            </a:endParaRPr>
          </a:p>
          <a:p>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Label</a:t>
            </a:r>
            <a:r>
              <a:rPr lang="en-US" sz="450" dirty="0">
                <a:solidFill>
                  <a:srgbClr val="FF0000"/>
                </a:solidFill>
                <a:latin typeface="Cascadia Mono" panose="020B0609020000020004" pitchFamily="49" charset="0"/>
              </a:rPr>
              <a:t> Text</a:t>
            </a:r>
            <a:r>
              <a:rPr lang="en-US" sz="450" dirty="0">
                <a:solidFill>
                  <a:srgbClr val="0000FF"/>
                </a:solidFill>
                <a:latin typeface="Cascadia Mono" panose="020B0609020000020004" pitchFamily="49" charset="0"/>
              </a:rPr>
              <a:t>="Nota Final: "</a:t>
            </a:r>
            <a:r>
              <a:rPr lang="en-US" sz="450" dirty="0">
                <a:solidFill>
                  <a:srgbClr val="FF0000"/>
                </a:solidFill>
                <a:latin typeface="Cascadia Mono" panose="020B0609020000020004" pitchFamily="49" charset="0"/>
              </a:rPr>
              <a:t> FontAttributes</a:t>
            </a:r>
            <a:r>
              <a:rPr lang="en-US" sz="450" dirty="0">
                <a:solidFill>
                  <a:srgbClr val="0000FF"/>
                </a:solidFill>
                <a:latin typeface="Cascadia Mono" panose="020B0609020000020004" pitchFamily="49" charset="0"/>
              </a:rPr>
              <a:t>="Bold"</a:t>
            </a:r>
            <a:r>
              <a:rPr lang="en-US" sz="450" dirty="0">
                <a:solidFill>
                  <a:srgbClr val="FF0000"/>
                </a:solidFill>
                <a:latin typeface="Cascadia Mono" panose="020B0609020000020004" pitchFamily="49" charset="0"/>
              </a:rPr>
              <a:t> FontSize</a:t>
            </a:r>
            <a:r>
              <a:rPr lang="en-US" sz="450" dirty="0">
                <a:solidFill>
                  <a:srgbClr val="0000FF"/>
                </a:solidFill>
                <a:latin typeface="Cascadia Mono" panose="020B0609020000020004" pitchFamily="49" charset="0"/>
              </a:rPr>
              <a:t>="26"</a:t>
            </a:r>
            <a:r>
              <a:rPr lang="en-US" sz="450" dirty="0">
                <a:solidFill>
                  <a:srgbClr val="FF0000"/>
                </a:solidFill>
                <a:latin typeface="Cascadia Mono" panose="020B0609020000020004" pitchFamily="49" charset="0"/>
              </a:rPr>
              <a:t> HorizontalOptions</a:t>
            </a:r>
            <a:r>
              <a:rPr lang="en-US" sz="450" dirty="0">
                <a:solidFill>
                  <a:srgbClr val="0000FF"/>
                </a:solidFill>
                <a:latin typeface="Cascadia Mono" panose="020B0609020000020004" pitchFamily="49" charset="0"/>
              </a:rPr>
              <a:t>="Center"</a:t>
            </a:r>
            <a:r>
              <a:rPr lang="en-US" sz="450" dirty="0">
                <a:solidFill>
                  <a:srgbClr val="FF0000"/>
                </a:solidFill>
                <a:latin typeface="Cascadia Mono" panose="020B0609020000020004" pitchFamily="49" charset="0"/>
              </a:rPr>
              <a:t> Margin</a:t>
            </a:r>
            <a:r>
              <a:rPr lang="en-US" sz="450" dirty="0">
                <a:solidFill>
                  <a:srgbClr val="0000FF"/>
                </a:solidFill>
                <a:latin typeface="Cascadia Mono" panose="020B0609020000020004" pitchFamily="49" charset="0"/>
              </a:rPr>
              <a:t>="0,20,0,0"</a:t>
            </a:r>
            <a:r>
              <a:rPr lang="en-US" sz="450" dirty="0">
                <a:solidFill>
                  <a:srgbClr val="FF0000"/>
                </a:solidFill>
                <a:latin typeface="Cascadia Mono" panose="020B0609020000020004" pitchFamily="49" charset="0"/>
              </a:rPr>
              <a:t> TextColor</a:t>
            </a:r>
            <a:r>
              <a:rPr lang="en-US" sz="450" dirty="0">
                <a:solidFill>
                  <a:srgbClr val="0000FF"/>
                </a:solidFill>
                <a:latin typeface="Cascadia Mono" panose="020B0609020000020004" pitchFamily="49" charset="0"/>
              </a:rPr>
              <a:t>="Black" /&gt;</a:t>
            </a:r>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Label</a:t>
            </a:r>
            <a:r>
              <a:rPr lang="en-US" sz="450" dirty="0">
                <a:solidFill>
                  <a:srgbClr val="FF0000"/>
                </a:solidFill>
                <a:latin typeface="Cascadia Mono" panose="020B0609020000020004" pitchFamily="49" charset="0"/>
              </a:rPr>
              <a:t> x</a:t>
            </a:r>
            <a:r>
              <a:rPr lang="en-US" sz="450" dirty="0">
                <a:solidFill>
                  <a:srgbClr val="0000FF"/>
                </a:solidFill>
                <a:latin typeface="Cascadia Mono" panose="020B0609020000020004" pitchFamily="49" charset="0"/>
              </a:rPr>
              <a:t>:</a:t>
            </a:r>
            <a:r>
              <a:rPr lang="en-US" sz="450" dirty="0">
                <a:solidFill>
                  <a:srgbClr val="FF0000"/>
                </a:solidFill>
                <a:latin typeface="Cascadia Mono" panose="020B0609020000020004" pitchFamily="49" charset="0"/>
              </a:rPr>
              <a:t>Name</a:t>
            </a:r>
            <a:r>
              <a:rPr lang="en-US" sz="450" dirty="0">
                <a:solidFill>
                  <a:srgbClr val="0000FF"/>
                </a:solidFill>
                <a:latin typeface="Cascadia Mono" panose="020B0609020000020004" pitchFamily="49" charset="0"/>
              </a:rPr>
              <a:t>="NotaFinalLabel"</a:t>
            </a:r>
            <a:r>
              <a:rPr lang="en-US" sz="450" dirty="0">
                <a:solidFill>
                  <a:srgbClr val="FF0000"/>
                </a:solidFill>
                <a:latin typeface="Cascadia Mono" panose="020B0609020000020004" pitchFamily="49" charset="0"/>
              </a:rPr>
              <a:t> FontSize</a:t>
            </a:r>
            <a:r>
              <a:rPr lang="en-US" sz="450" dirty="0">
                <a:solidFill>
                  <a:srgbClr val="0000FF"/>
                </a:solidFill>
                <a:latin typeface="Cascadia Mono" panose="020B0609020000020004" pitchFamily="49" charset="0"/>
              </a:rPr>
              <a:t>="28"</a:t>
            </a:r>
            <a:r>
              <a:rPr lang="en-US" sz="450" dirty="0">
                <a:solidFill>
                  <a:srgbClr val="FF0000"/>
                </a:solidFill>
                <a:latin typeface="Cascadia Mono" panose="020B0609020000020004" pitchFamily="49" charset="0"/>
              </a:rPr>
              <a:t> HorizontalOptions</a:t>
            </a:r>
            <a:r>
              <a:rPr lang="en-US" sz="450" dirty="0">
                <a:solidFill>
                  <a:srgbClr val="0000FF"/>
                </a:solidFill>
                <a:latin typeface="Cascadia Mono" panose="020B0609020000020004" pitchFamily="49" charset="0"/>
              </a:rPr>
              <a:t>="Center"</a:t>
            </a:r>
            <a:r>
              <a:rPr lang="en-US" sz="450" dirty="0">
                <a:solidFill>
                  <a:srgbClr val="FF0000"/>
                </a:solidFill>
                <a:latin typeface="Cascadia Mono" panose="020B0609020000020004" pitchFamily="49" charset="0"/>
              </a:rPr>
              <a:t> TextColor</a:t>
            </a:r>
            <a:r>
              <a:rPr lang="en-US" sz="450" dirty="0">
                <a:solidFill>
                  <a:srgbClr val="0000FF"/>
                </a:solidFill>
                <a:latin typeface="Cascadia Mono" panose="020B0609020000020004" pitchFamily="49" charset="0"/>
              </a:rPr>
              <a:t>="Green"</a:t>
            </a:r>
            <a:r>
              <a:rPr lang="en-US" sz="450" dirty="0">
                <a:solidFill>
                  <a:srgbClr val="FF0000"/>
                </a:solidFill>
                <a:latin typeface="Cascadia Mono" panose="020B0609020000020004" pitchFamily="49" charset="0"/>
              </a:rPr>
              <a:t> FontAttributes</a:t>
            </a:r>
            <a:r>
              <a:rPr lang="en-US" sz="450" dirty="0">
                <a:solidFill>
                  <a:srgbClr val="0000FF"/>
                </a:solidFill>
                <a:latin typeface="Cascadia Mono" panose="020B0609020000020004" pitchFamily="49" charset="0"/>
              </a:rPr>
              <a:t>="Bold"/&gt;</a:t>
            </a:r>
            <a:endParaRPr lang="en-US" sz="450" dirty="0">
              <a:solidFill>
                <a:srgbClr val="000000"/>
              </a:solidFill>
              <a:latin typeface="Cascadia Mono" panose="020B0609020000020004" pitchFamily="49" charset="0"/>
            </a:endParaRPr>
          </a:p>
          <a:p>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Label</a:t>
            </a:r>
            <a:r>
              <a:rPr lang="en-US" sz="450" dirty="0">
                <a:solidFill>
                  <a:srgbClr val="FF0000"/>
                </a:solidFill>
                <a:latin typeface="Cascadia Mono" panose="020B0609020000020004" pitchFamily="49" charset="0"/>
              </a:rPr>
              <a:t> Text</a:t>
            </a:r>
            <a:r>
              <a:rPr lang="en-US" sz="450" dirty="0">
                <a:solidFill>
                  <a:srgbClr val="0000FF"/>
                </a:solidFill>
                <a:latin typeface="Cascadia Mono" panose="020B0609020000020004" pitchFamily="49" charset="0"/>
              </a:rPr>
              <a:t>="Equivalencia en Letra: "</a:t>
            </a:r>
            <a:r>
              <a:rPr lang="en-US" sz="450" dirty="0">
                <a:solidFill>
                  <a:srgbClr val="FF0000"/>
                </a:solidFill>
                <a:latin typeface="Cascadia Mono" panose="020B0609020000020004" pitchFamily="49" charset="0"/>
              </a:rPr>
              <a:t> FontAttributes</a:t>
            </a:r>
            <a:r>
              <a:rPr lang="en-US" sz="450" dirty="0">
                <a:solidFill>
                  <a:srgbClr val="0000FF"/>
                </a:solidFill>
                <a:latin typeface="Cascadia Mono" panose="020B0609020000020004" pitchFamily="49" charset="0"/>
              </a:rPr>
              <a:t>="Bold"</a:t>
            </a:r>
            <a:r>
              <a:rPr lang="en-US" sz="450" dirty="0">
                <a:solidFill>
                  <a:srgbClr val="FF0000"/>
                </a:solidFill>
                <a:latin typeface="Cascadia Mono" panose="020B0609020000020004" pitchFamily="49" charset="0"/>
              </a:rPr>
              <a:t> FontSize</a:t>
            </a:r>
            <a:r>
              <a:rPr lang="en-US" sz="450" dirty="0">
                <a:solidFill>
                  <a:srgbClr val="0000FF"/>
                </a:solidFill>
                <a:latin typeface="Cascadia Mono" panose="020B0609020000020004" pitchFamily="49" charset="0"/>
              </a:rPr>
              <a:t>="26"</a:t>
            </a:r>
            <a:r>
              <a:rPr lang="en-US" sz="450" dirty="0">
                <a:solidFill>
                  <a:srgbClr val="FF0000"/>
                </a:solidFill>
                <a:latin typeface="Cascadia Mono" panose="020B0609020000020004" pitchFamily="49" charset="0"/>
              </a:rPr>
              <a:t> HorizontalOptions</a:t>
            </a:r>
            <a:r>
              <a:rPr lang="en-US" sz="450" dirty="0">
                <a:solidFill>
                  <a:srgbClr val="0000FF"/>
                </a:solidFill>
                <a:latin typeface="Cascadia Mono" panose="020B0609020000020004" pitchFamily="49" charset="0"/>
              </a:rPr>
              <a:t>="Center"</a:t>
            </a:r>
            <a:r>
              <a:rPr lang="en-US" sz="450" dirty="0">
                <a:solidFill>
                  <a:srgbClr val="FF0000"/>
                </a:solidFill>
                <a:latin typeface="Cascadia Mono" panose="020B0609020000020004" pitchFamily="49" charset="0"/>
              </a:rPr>
              <a:t> Margin</a:t>
            </a:r>
            <a:r>
              <a:rPr lang="en-US" sz="450" dirty="0">
                <a:solidFill>
                  <a:srgbClr val="0000FF"/>
                </a:solidFill>
                <a:latin typeface="Cascadia Mono" panose="020B0609020000020004" pitchFamily="49" charset="0"/>
              </a:rPr>
              <a:t>="0,20,0,0"</a:t>
            </a:r>
            <a:r>
              <a:rPr lang="en-US" sz="450" dirty="0">
                <a:solidFill>
                  <a:srgbClr val="FF0000"/>
                </a:solidFill>
                <a:latin typeface="Cascadia Mono" panose="020B0609020000020004" pitchFamily="49" charset="0"/>
              </a:rPr>
              <a:t> TextColor</a:t>
            </a:r>
            <a:r>
              <a:rPr lang="en-US" sz="450" dirty="0">
                <a:solidFill>
                  <a:srgbClr val="0000FF"/>
                </a:solidFill>
                <a:latin typeface="Cascadia Mono" panose="020B0609020000020004" pitchFamily="49" charset="0"/>
              </a:rPr>
              <a:t>="Black"/&gt;</a:t>
            </a:r>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Label</a:t>
            </a:r>
            <a:r>
              <a:rPr lang="en-US" sz="450" dirty="0">
                <a:solidFill>
                  <a:srgbClr val="FF0000"/>
                </a:solidFill>
                <a:latin typeface="Cascadia Mono" panose="020B0609020000020004" pitchFamily="49" charset="0"/>
              </a:rPr>
              <a:t> x</a:t>
            </a:r>
            <a:r>
              <a:rPr lang="en-US" sz="450" dirty="0">
                <a:solidFill>
                  <a:srgbClr val="0000FF"/>
                </a:solidFill>
                <a:latin typeface="Cascadia Mono" panose="020B0609020000020004" pitchFamily="49" charset="0"/>
              </a:rPr>
              <a:t>:</a:t>
            </a:r>
            <a:r>
              <a:rPr lang="en-US" sz="450" dirty="0">
                <a:solidFill>
                  <a:srgbClr val="FF0000"/>
                </a:solidFill>
                <a:latin typeface="Cascadia Mono" panose="020B0609020000020004" pitchFamily="49" charset="0"/>
              </a:rPr>
              <a:t>Name</a:t>
            </a:r>
            <a:r>
              <a:rPr lang="en-US" sz="450" dirty="0">
                <a:solidFill>
                  <a:srgbClr val="0000FF"/>
                </a:solidFill>
                <a:latin typeface="Cascadia Mono" panose="020B0609020000020004" pitchFamily="49" charset="0"/>
              </a:rPr>
              <a:t>="EquivalenciaLabel"</a:t>
            </a:r>
            <a:r>
              <a:rPr lang="en-US" sz="450" dirty="0">
                <a:solidFill>
                  <a:srgbClr val="FF0000"/>
                </a:solidFill>
                <a:latin typeface="Cascadia Mono" panose="020B0609020000020004" pitchFamily="49" charset="0"/>
              </a:rPr>
              <a:t> FontSize</a:t>
            </a:r>
            <a:r>
              <a:rPr lang="en-US" sz="450" dirty="0">
                <a:solidFill>
                  <a:srgbClr val="0000FF"/>
                </a:solidFill>
                <a:latin typeface="Cascadia Mono" panose="020B0609020000020004" pitchFamily="49" charset="0"/>
              </a:rPr>
              <a:t>="28"</a:t>
            </a:r>
            <a:r>
              <a:rPr lang="en-US" sz="450" dirty="0">
                <a:solidFill>
                  <a:srgbClr val="FF0000"/>
                </a:solidFill>
                <a:latin typeface="Cascadia Mono" panose="020B0609020000020004" pitchFamily="49" charset="0"/>
              </a:rPr>
              <a:t> HorizontalOptions</a:t>
            </a:r>
            <a:r>
              <a:rPr lang="en-US" sz="450" dirty="0">
                <a:solidFill>
                  <a:srgbClr val="0000FF"/>
                </a:solidFill>
                <a:latin typeface="Cascadia Mono" panose="020B0609020000020004" pitchFamily="49" charset="0"/>
              </a:rPr>
              <a:t>="Center"</a:t>
            </a:r>
            <a:r>
              <a:rPr lang="en-US" sz="450" dirty="0">
                <a:solidFill>
                  <a:srgbClr val="FF0000"/>
                </a:solidFill>
                <a:latin typeface="Cascadia Mono" panose="020B0609020000020004" pitchFamily="49" charset="0"/>
              </a:rPr>
              <a:t> TextColor</a:t>
            </a:r>
            <a:r>
              <a:rPr lang="en-US" sz="450" dirty="0">
                <a:solidFill>
                  <a:srgbClr val="0000FF"/>
                </a:solidFill>
                <a:latin typeface="Cascadia Mono" panose="020B0609020000020004" pitchFamily="49" charset="0"/>
              </a:rPr>
              <a:t>="Blue"</a:t>
            </a:r>
            <a:r>
              <a:rPr lang="en-US" sz="450" dirty="0">
                <a:solidFill>
                  <a:srgbClr val="FF0000"/>
                </a:solidFill>
                <a:latin typeface="Cascadia Mono" panose="020B0609020000020004" pitchFamily="49" charset="0"/>
              </a:rPr>
              <a:t> FontAttributes</a:t>
            </a:r>
            <a:r>
              <a:rPr lang="en-US" sz="450" dirty="0">
                <a:solidFill>
                  <a:srgbClr val="0000FF"/>
                </a:solidFill>
                <a:latin typeface="Cascadia Mono" panose="020B0609020000020004" pitchFamily="49" charset="0"/>
              </a:rPr>
              <a:t>="Bold"/&gt;</a:t>
            </a:r>
            <a:endParaRPr lang="en-US" sz="450" dirty="0">
              <a:solidFill>
                <a:srgbClr val="000000"/>
              </a:solidFill>
              <a:latin typeface="Cascadia Mono" panose="020B0609020000020004" pitchFamily="49" charset="0"/>
            </a:endParaRPr>
          </a:p>
          <a:p>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Label</a:t>
            </a:r>
            <a:r>
              <a:rPr lang="en-US" sz="450" dirty="0">
                <a:solidFill>
                  <a:srgbClr val="FF0000"/>
                </a:solidFill>
                <a:latin typeface="Cascadia Mono" panose="020B0609020000020004" pitchFamily="49" charset="0"/>
              </a:rPr>
              <a:t> x</a:t>
            </a:r>
            <a:r>
              <a:rPr lang="en-US" sz="450" dirty="0">
                <a:solidFill>
                  <a:srgbClr val="0000FF"/>
                </a:solidFill>
                <a:latin typeface="Cascadia Mono" panose="020B0609020000020004" pitchFamily="49" charset="0"/>
              </a:rPr>
              <a:t>:</a:t>
            </a:r>
            <a:r>
              <a:rPr lang="en-US" sz="450" dirty="0">
                <a:solidFill>
                  <a:srgbClr val="FF0000"/>
                </a:solidFill>
                <a:latin typeface="Cascadia Mono" panose="020B0609020000020004" pitchFamily="49" charset="0"/>
              </a:rPr>
              <a:t>Name</a:t>
            </a:r>
            <a:r>
              <a:rPr lang="en-US" sz="450" dirty="0">
                <a:solidFill>
                  <a:srgbClr val="0000FF"/>
                </a:solidFill>
                <a:latin typeface="Cascadia Mono" panose="020B0609020000020004" pitchFamily="49" charset="0"/>
              </a:rPr>
              <a:t>="resultadoLabel"</a:t>
            </a:r>
            <a:r>
              <a:rPr lang="en-US" sz="450" dirty="0">
                <a:solidFill>
                  <a:srgbClr val="FF0000"/>
                </a:solidFill>
                <a:latin typeface="Cascadia Mono" panose="020B0609020000020004" pitchFamily="49" charset="0"/>
              </a:rPr>
              <a:t> FontSize</a:t>
            </a:r>
            <a:r>
              <a:rPr lang="en-US" sz="450" dirty="0">
                <a:solidFill>
                  <a:srgbClr val="0000FF"/>
                </a:solidFill>
                <a:latin typeface="Cascadia Mono" panose="020B0609020000020004" pitchFamily="49" charset="0"/>
              </a:rPr>
              <a:t>="12"</a:t>
            </a:r>
            <a:r>
              <a:rPr lang="en-US" sz="450" dirty="0">
                <a:solidFill>
                  <a:srgbClr val="FF0000"/>
                </a:solidFill>
                <a:latin typeface="Cascadia Mono" panose="020B0609020000020004" pitchFamily="49" charset="0"/>
              </a:rPr>
              <a:t> HorizontalOptions</a:t>
            </a:r>
            <a:r>
              <a:rPr lang="en-US" sz="450" dirty="0">
                <a:solidFill>
                  <a:srgbClr val="0000FF"/>
                </a:solidFill>
                <a:latin typeface="Cascadia Mono" panose="020B0609020000020004" pitchFamily="49" charset="0"/>
              </a:rPr>
              <a:t>="Center"</a:t>
            </a:r>
            <a:r>
              <a:rPr lang="en-US" sz="450" dirty="0">
                <a:solidFill>
                  <a:srgbClr val="FF0000"/>
                </a:solidFill>
                <a:latin typeface="Cascadia Mono" panose="020B0609020000020004" pitchFamily="49" charset="0"/>
              </a:rPr>
              <a:t> TextColor</a:t>
            </a:r>
            <a:r>
              <a:rPr lang="en-US" sz="450" dirty="0">
                <a:solidFill>
                  <a:srgbClr val="0000FF"/>
                </a:solidFill>
                <a:latin typeface="Cascadia Mono" panose="020B0609020000020004" pitchFamily="49" charset="0"/>
              </a:rPr>
              <a:t>="Blue"</a:t>
            </a:r>
            <a:r>
              <a:rPr lang="en-US" sz="450" dirty="0">
                <a:solidFill>
                  <a:srgbClr val="FF0000"/>
                </a:solidFill>
                <a:latin typeface="Cascadia Mono" panose="020B0609020000020004" pitchFamily="49" charset="0"/>
              </a:rPr>
              <a:t> FontAttributes</a:t>
            </a:r>
            <a:r>
              <a:rPr lang="en-US" sz="450" dirty="0">
                <a:solidFill>
                  <a:srgbClr val="0000FF"/>
                </a:solidFill>
                <a:latin typeface="Cascadia Mono" panose="020B0609020000020004" pitchFamily="49" charset="0"/>
              </a:rPr>
              <a:t>="Bold"/&gt;</a:t>
            </a:r>
            <a:endParaRPr lang="en-US" sz="450" dirty="0">
              <a:solidFill>
                <a:srgbClr val="000000"/>
              </a:solidFill>
              <a:latin typeface="Cascadia Mono" panose="020B0609020000020004" pitchFamily="49" charset="0"/>
            </a:endParaRPr>
          </a:p>
          <a:p>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p>
          <a:p>
            <a:r>
              <a:rPr lang="en-US" sz="450" dirty="0">
                <a:solidFill>
                  <a:srgbClr val="000000"/>
                </a:solidFill>
                <a:latin typeface="Cascadia Mono" panose="020B0609020000020004" pitchFamily="49" charset="0"/>
              </a:rPr>
              <a:t>            </a:t>
            </a: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Button</a:t>
            </a:r>
            <a:r>
              <a:rPr lang="en-US" sz="450" dirty="0">
                <a:solidFill>
                  <a:srgbClr val="FF0000"/>
                </a:solidFill>
                <a:latin typeface="Cascadia Mono" panose="020B0609020000020004" pitchFamily="49" charset="0"/>
              </a:rPr>
              <a:t> Text</a:t>
            </a:r>
            <a:r>
              <a:rPr lang="en-US" sz="450" dirty="0">
                <a:solidFill>
                  <a:srgbClr val="0000FF"/>
                </a:solidFill>
                <a:latin typeface="Cascadia Mono" panose="020B0609020000020004" pitchFamily="49" charset="0"/>
              </a:rPr>
              <a:t>="💾 Guardar Nota"</a:t>
            </a:r>
            <a:r>
              <a:rPr lang="en-US" sz="450" dirty="0">
                <a:solidFill>
                  <a:srgbClr val="FF0000"/>
                </a:solidFill>
                <a:latin typeface="Cascadia Mono" panose="020B0609020000020004" pitchFamily="49" charset="0"/>
              </a:rPr>
              <a:t> Clicked</a:t>
            </a:r>
            <a:r>
              <a:rPr lang="en-US" sz="450" dirty="0">
                <a:solidFill>
                  <a:srgbClr val="0000FF"/>
                </a:solidFill>
                <a:latin typeface="Cascadia Mono" panose="020B0609020000020004" pitchFamily="49" charset="0"/>
              </a:rPr>
              <a:t>="GuardarButton_Clicked"</a:t>
            </a:r>
            <a:r>
              <a:rPr lang="en-US" sz="450" dirty="0">
                <a:solidFill>
                  <a:srgbClr val="000000"/>
                </a:solidFill>
                <a:latin typeface="Cascadia Mono" panose="020B0609020000020004" pitchFamily="49" charset="0"/>
              </a:rPr>
              <a:t> </a:t>
            </a:r>
          </a:p>
          <a:p>
            <a:r>
              <a:rPr lang="en-US" sz="450" dirty="0">
                <a:solidFill>
                  <a:srgbClr val="000000"/>
                </a:solidFill>
                <a:latin typeface="Cascadia Mono" panose="020B0609020000020004" pitchFamily="49" charset="0"/>
              </a:rPr>
              <a:t>                   </a:t>
            </a:r>
            <a:r>
              <a:rPr lang="en-US" sz="450" dirty="0">
                <a:solidFill>
                  <a:srgbClr val="FF0000"/>
                </a:solidFill>
                <a:latin typeface="Cascadia Mono" panose="020B0609020000020004" pitchFamily="49" charset="0"/>
              </a:rPr>
              <a:t> WidthRequest</a:t>
            </a:r>
            <a:r>
              <a:rPr lang="en-US" sz="450" dirty="0">
                <a:solidFill>
                  <a:srgbClr val="0000FF"/>
                </a:solidFill>
                <a:latin typeface="Cascadia Mono" panose="020B0609020000020004" pitchFamily="49" charset="0"/>
              </a:rPr>
              <a:t>="180"</a:t>
            </a:r>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FF0000"/>
                </a:solidFill>
                <a:latin typeface="Cascadia Mono" panose="020B0609020000020004" pitchFamily="49" charset="0"/>
              </a:rPr>
              <a:t> TextColor</a:t>
            </a:r>
            <a:r>
              <a:rPr lang="en-US" sz="450" dirty="0">
                <a:solidFill>
                  <a:srgbClr val="0000FF"/>
                </a:solidFill>
                <a:latin typeface="Cascadia Mono" panose="020B0609020000020004" pitchFamily="49" charset="0"/>
              </a:rPr>
              <a:t>="White"</a:t>
            </a:r>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FF0000"/>
                </a:solidFill>
                <a:latin typeface="Cascadia Mono" panose="020B0609020000020004" pitchFamily="49" charset="0"/>
              </a:rPr>
              <a:t> HorizontalOptions</a:t>
            </a:r>
            <a:r>
              <a:rPr lang="en-US" sz="450" dirty="0">
                <a:solidFill>
                  <a:srgbClr val="0000FF"/>
                </a:solidFill>
                <a:latin typeface="Cascadia Mono" panose="020B0609020000020004" pitchFamily="49" charset="0"/>
              </a:rPr>
              <a:t>="CenterAndExpand"</a:t>
            </a:r>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FF0000"/>
                </a:solidFill>
                <a:latin typeface="Cascadia Mono" panose="020B0609020000020004" pitchFamily="49" charset="0"/>
              </a:rPr>
              <a:t> VerticalOptions</a:t>
            </a:r>
            <a:r>
              <a:rPr lang="en-US" sz="450" dirty="0">
                <a:solidFill>
                  <a:srgbClr val="0000FF"/>
                </a:solidFill>
                <a:latin typeface="Cascadia Mono" panose="020B0609020000020004" pitchFamily="49" charset="0"/>
              </a:rPr>
              <a:t>="CenterAndExpand"</a:t>
            </a:r>
            <a:r>
              <a:rPr lang="en-US" sz="450" dirty="0">
                <a:solidFill>
                  <a:srgbClr val="000000"/>
                </a:solidFill>
                <a:latin typeface="Cascadia Mono" panose="020B0609020000020004" pitchFamily="49" charset="0"/>
              </a:rPr>
              <a:t> </a:t>
            </a:r>
          </a:p>
          <a:p>
            <a:r>
              <a:rPr lang="en-US" sz="450" dirty="0">
                <a:solidFill>
                  <a:srgbClr val="000000"/>
                </a:solidFill>
                <a:latin typeface="Cascadia Mono" panose="020B0609020000020004" pitchFamily="49" charset="0"/>
              </a:rPr>
              <a:t>                   </a:t>
            </a:r>
            <a:r>
              <a:rPr lang="en-US" sz="450" dirty="0">
                <a:solidFill>
                  <a:srgbClr val="FF0000"/>
                </a:solidFill>
                <a:latin typeface="Cascadia Mono" panose="020B0609020000020004" pitchFamily="49" charset="0"/>
              </a:rPr>
              <a:t> BackgroundColor</a:t>
            </a:r>
            <a:r>
              <a:rPr lang="en-US" sz="450" dirty="0">
                <a:solidFill>
                  <a:srgbClr val="0000FF"/>
                </a:solidFill>
                <a:latin typeface="Cascadia Mono" panose="020B0609020000020004" pitchFamily="49" charset="0"/>
              </a:rPr>
              <a:t>="#44bd32"</a:t>
            </a:r>
            <a:r>
              <a:rPr lang="en-US" sz="450" dirty="0">
                <a:solidFill>
                  <a:srgbClr val="000000"/>
                </a:solidFill>
                <a:latin typeface="Cascadia Mono" panose="020B0609020000020004" pitchFamily="49" charset="0"/>
              </a:rPr>
              <a:t> </a:t>
            </a:r>
          </a:p>
          <a:p>
            <a:r>
              <a:rPr lang="en-US" sz="450" dirty="0">
                <a:solidFill>
                  <a:srgbClr val="000000"/>
                </a:solidFill>
                <a:latin typeface="Cascadia Mono" panose="020B0609020000020004" pitchFamily="49" charset="0"/>
              </a:rPr>
              <a:t>                   </a:t>
            </a:r>
            <a:r>
              <a:rPr lang="en-US" sz="450" dirty="0">
                <a:solidFill>
                  <a:srgbClr val="FF0000"/>
                </a:solidFill>
                <a:latin typeface="Cascadia Mono" panose="020B0609020000020004" pitchFamily="49" charset="0"/>
              </a:rPr>
              <a:t> Margin</a:t>
            </a:r>
            <a:r>
              <a:rPr lang="en-US" sz="450" dirty="0">
                <a:solidFill>
                  <a:srgbClr val="0000FF"/>
                </a:solidFill>
                <a:latin typeface="Cascadia Mono" panose="020B0609020000020004" pitchFamily="49" charset="0"/>
              </a:rPr>
              <a:t>="20"/&gt;</a:t>
            </a:r>
            <a:endParaRPr lang="en-US" sz="450" dirty="0">
              <a:solidFill>
                <a:srgbClr val="000000"/>
              </a:solidFill>
              <a:latin typeface="Cascadia Mono" panose="020B0609020000020004" pitchFamily="49" charset="0"/>
            </a:endParaRPr>
          </a:p>
          <a:p>
            <a:endParaRPr lang="en-US" sz="450" dirty="0">
              <a:solidFill>
                <a:srgbClr val="000000"/>
              </a:solidFill>
              <a:latin typeface="Cascadia Mono" panose="020B0609020000020004" pitchFamily="49" charset="0"/>
            </a:endParaRPr>
          </a:p>
          <a:p>
            <a:r>
              <a:rPr lang="en-GB" sz="450" dirty="0">
                <a:solidFill>
                  <a:srgbClr val="000000"/>
                </a:solidFill>
                <a:latin typeface="Cascadia Mono" panose="020B0609020000020004" pitchFamily="49" charset="0"/>
              </a:rPr>
              <a:t>            </a:t>
            </a:r>
            <a:r>
              <a:rPr lang="en-GB" sz="450" dirty="0">
                <a:solidFill>
                  <a:srgbClr val="0000FF"/>
                </a:solidFill>
                <a:latin typeface="Cascadia Mono" panose="020B0609020000020004" pitchFamily="49" charset="0"/>
              </a:rPr>
              <a:t>&lt;</a:t>
            </a:r>
            <a:r>
              <a:rPr lang="en-GB" sz="450" dirty="0">
                <a:solidFill>
                  <a:srgbClr val="A31515"/>
                </a:solidFill>
                <a:latin typeface="Cascadia Mono" panose="020B0609020000020004" pitchFamily="49" charset="0"/>
              </a:rPr>
              <a:t>Button</a:t>
            </a:r>
            <a:r>
              <a:rPr lang="en-GB" sz="450" dirty="0">
                <a:solidFill>
                  <a:srgbClr val="FF0000"/>
                </a:solidFill>
                <a:latin typeface="Cascadia Mono" panose="020B0609020000020004" pitchFamily="49" charset="0"/>
              </a:rPr>
              <a:t> Text</a:t>
            </a:r>
            <a:r>
              <a:rPr lang="en-GB" sz="450" dirty="0">
                <a:solidFill>
                  <a:srgbClr val="0000FF"/>
                </a:solidFill>
                <a:latin typeface="Cascadia Mono" panose="020B0609020000020004" pitchFamily="49" charset="0"/>
              </a:rPr>
              <a:t>="Reporte"</a:t>
            </a:r>
            <a:r>
              <a:rPr lang="en-GB" sz="450" dirty="0">
                <a:solidFill>
                  <a:srgbClr val="FF0000"/>
                </a:solidFill>
                <a:latin typeface="Cascadia Mono" panose="020B0609020000020004" pitchFamily="49" charset="0"/>
              </a:rPr>
              <a:t> Clicked</a:t>
            </a:r>
            <a:r>
              <a:rPr lang="en-GB" sz="450" dirty="0">
                <a:solidFill>
                  <a:srgbClr val="0000FF"/>
                </a:solidFill>
                <a:latin typeface="Cascadia Mono" panose="020B0609020000020004" pitchFamily="49" charset="0"/>
              </a:rPr>
              <a:t>="ReporteButton_Clicked"</a:t>
            </a:r>
            <a:r>
              <a:rPr lang="en-GB" sz="450" dirty="0">
                <a:solidFill>
                  <a:srgbClr val="FF0000"/>
                </a:solidFill>
                <a:latin typeface="Cascadia Mono" panose="020B0609020000020004" pitchFamily="49" charset="0"/>
              </a:rPr>
              <a:t> BackgroundColor</a:t>
            </a:r>
            <a:r>
              <a:rPr lang="en-GB" sz="450" dirty="0">
                <a:solidFill>
                  <a:srgbClr val="0000FF"/>
                </a:solidFill>
                <a:latin typeface="Cascadia Mono" panose="020B0609020000020004" pitchFamily="49" charset="0"/>
              </a:rPr>
              <a:t>="Blue"</a:t>
            </a:r>
            <a:r>
              <a:rPr lang="en-GB" sz="450" dirty="0">
                <a:solidFill>
                  <a:srgbClr val="FF0000"/>
                </a:solidFill>
                <a:latin typeface="Cascadia Mono" panose="020B0609020000020004" pitchFamily="49" charset="0"/>
              </a:rPr>
              <a:t> TextColor</a:t>
            </a:r>
            <a:r>
              <a:rPr lang="en-GB" sz="450" dirty="0">
                <a:solidFill>
                  <a:srgbClr val="0000FF"/>
                </a:solidFill>
                <a:latin typeface="Cascadia Mono" panose="020B0609020000020004" pitchFamily="49" charset="0"/>
              </a:rPr>
              <a:t>="White"</a:t>
            </a:r>
            <a:r>
              <a:rPr lang="en-GB" sz="450" dirty="0">
                <a:solidFill>
                  <a:srgbClr val="FF0000"/>
                </a:solidFill>
                <a:latin typeface="Cascadia Mono" panose="020B0609020000020004" pitchFamily="49" charset="0"/>
              </a:rPr>
              <a:t> FontAttributes</a:t>
            </a:r>
            <a:r>
              <a:rPr lang="en-GB" sz="450" dirty="0">
                <a:solidFill>
                  <a:srgbClr val="0000FF"/>
                </a:solidFill>
                <a:latin typeface="Cascadia Mono" panose="020B0609020000020004" pitchFamily="49" charset="0"/>
              </a:rPr>
              <a:t>="Bold"/&gt;</a:t>
            </a:r>
            <a:endParaRPr lang="en-GB" sz="450" dirty="0">
              <a:solidFill>
                <a:srgbClr val="000000"/>
              </a:solidFill>
              <a:latin typeface="Cascadia Mono" panose="020B0609020000020004" pitchFamily="49" charset="0"/>
            </a:endParaRPr>
          </a:p>
          <a:p>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StackLayout</a:t>
            </a:r>
            <a:r>
              <a:rPr lang="en-US" sz="450" dirty="0">
                <a:solidFill>
                  <a:srgbClr val="0000FF"/>
                </a:solidFill>
                <a:latin typeface="Cascadia Mono" panose="020B0609020000020004" pitchFamily="49" charset="0"/>
              </a:rPr>
              <a:t>&gt;</a:t>
            </a:r>
            <a:endParaRPr lang="en-US" sz="450" dirty="0">
              <a:solidFill>
                <a:srgbClr val="000000"/>
              </a:solidFill>
              <a:latin typeface="Cascadia Mono" panose="020B0609020000020004" pitchFamily="49" charset="0"/>
            </a:endParaRPr>
          </a:p>
          <a:p>
            <a:r>
              <a:rPr lang="en-US" sz="450" dirty="0">
                <a:solidFill>
                  <a:srgbClr val="000000"/>
                </a:solidFill>
                <a:latin typeface="Cascadia Mono" panose="020B0609020000020004" pitchFamily="49" charset="0"/>
              </a:rPr>
              <a:t>    </a:t>
            </a:r>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ScrollView</a:t>
            </a:r>
            <a:r>
              <a:rPr lang="en-US" sz="450" dirty="0">
                <a:solidFill>
                  <a:srgbClr val="0000FF"/>
                </a:solidFill>
                <a:latin typeface="Cascadia Mono" panose="020B0609020000020004" pitchFamily="49" charset="0"/>
              </a:rPr>
              <a:t>&gt;</a:t>
            </a:r>
            <a:endParaRPr lang="en-US" sz="450" dirty="0">
              <a:solidFill>
                <a:srgbClr val="000000"/>
              </a:solidFill>
              <a:latin typeface="Cascadia Mono" panose="020B0609020000020004" pitchFamily="49" charset="0"/>
            </a:endParaRPr>
          </a:p>
          <a:p>
            <a:r>
              <a:rPr lang="en-US" sz="450" dirty="0">
                <a:solidFill>
                  <a:srgbClr val="0000FF"/>
                </a:solidFill>
                <a:latin typeface="Cascadia Mono" panose="020B0609020000020004" pitchFamily="49" charset="0"/>
              </a:rPr>
              <a:t>&lt;/</a:t>
            </a:r>
            <a:r>
              <a:rPr lang="en-US" sz="450" dirty="0">
                <a:solidFill>
                  <a:srgbClr val="A31515"/>
                </a:solidFill>
                <a:latin typeface="Cascadia Mono" panose="020B0609020000020004" pitchFamily="49" charset="0"/>
              </a:rPr>
              <a:t>ContentPage</a:t>
            </a:r>
            <a:r>
              <a:rPr lang="en-US" sz="450" dirty="0">
                <a:solidFill>
                  <a:srgbClr val="0000FF"/>
                </a:solidFill>
                <a:latin typeface="Cascadia Mono" panose="020B0609020000020004" pitchFamily="49" charset="0"/>
              </a:rPr>
              <a:t>&gt;</a:t>
            </a:r>
            <a:endParaRPr lang="en-US" sz="450" dirty="0">
              <a:solidFill>
                <a:srgbClr val="000000"/>
              </a:solidFill>
              <a:latin typeface="Cascadia Mono" panose="020B0609020000020004" pitchFamily="49" charset="0"/>
            </a:endParaRPr>
          </a:p>
        </p:txBody>
      </p:sp>
      <p:sp>
        <p:nvSpPr>
          <p:cNvPr id="2" name="CuadroTexto 1">
            <a:extLst>
              <a:ext uri="{FF2B5EF4-FFF2-40B4-BE49-F238E27FC236}">
                <a16:creationId xmlns:a16="http://schemas.microsoft.com/office/drawing/2014/main" id="{E8519050-CF87-22AC-F41C-BE80AB51DDD7}"/>
              </a:ext>
            </a:extLst>
          </p:cNvPr>
          <p:cNvSpPr txBox="1"/>
          <p:nvPr/>
        </p:nvSpPr>
        <p:spPr>
          <a:xfrm>
            <a:off x="7858410" y="2743200"/>
            <a:ext cx="3223032" cy="1077218"/>
          </a:xfrm>
          <a:prstGeom prst="rect">
            <a:avLst/>
          </a:prstGeom>
          <a:noFill/>
        </p:spPr>
        <p:txBody>
          <a:bodyPr wrap="square" rtlCol="0">
            <a:spAutoFit/>
          </a:bodyPr>
          <a:lstStyle/>
          <a:p>
            <a:pPr algn="ctr"/>
            <a:r>
              <a:rPr lang="en-GB" sz="3200" dirty="0">
                <a:highlight>
                  <a:srgbClr val="FFFF00"/>
                </a:highlight>
              </a:rPr>
              <a:t>Codigo del MainPage.xaml</a:t>
            </a:r>
            <a:endParaRPr lang="en-US" sz="3200" dirty="0">
              <a:highlight>
                <a:srgbClr val="FFFF00"/>
              </a:highlight>
            </a:endParaRPr>
          </a:p>
        </p:txBody>
      </p:sp>
    </p:spTree>
    <p:extLst>
      <p:ext uri="{BB962C8B-B14F-4D97-AF65-F5344CB8AC3E}">
        <p14:creationId xmlns:p14="http://schemas.microsoft.com/office/powerpoint/2010/main" val="3809265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197E0F-8059-44D1-8658-6CD1DAE99B50}"/>
              </a:ext>
            </a:extLst>
          </p:cNvPr>
          <p:cNvSpPr txBox="1"/>
          <p:nvPr/>
        </p:nvSpPr>
        <p:spPr>
          <a:xfrm>
            <a:off x="132230" y="-20806"/>
            <a:ext cx="11230534" cy="6878806"/>
          </a:xfrm>
          <a:prstGeom prst="rect">
            <a:avLst/>
          </a:prstGeom>
          <a:noFill/>
        </p:spPr>
        <p:txBody>
          <a:bodyPr wrap="square">
            <a:spAutoFit/>
          </a:bodyPr>
          <a:lstStyle/>
          <a:p>
            <a:r>
              <a:rPr lang="en-US" sz="900" dirty="0">
                <a:solidFill>
                  <a:srgbClr val="0000FF"/>
                </a:solidFill>
                <a:latin typeface="Cascadia Mono" panose="020B0609020000020004" pitchFamily="49" charset="0"/>
              </a:rPr>
              <a:t>using</a:t>
            </a:r>
            <a:r>
              <a:rPr lang="en-US" sz="900" dirty="0">
                <a:solidFill>
                  <a:srgbClr val="000000"/>
                </a:solidFill>
                <a:latin typeface="Cascadia Mono" panose="020B0609020000020004" pitchFamily="49" charset="0"/>
              </a:rPr>
              <a:t> System;</a:t>
            </a:r>
          </a:p>
          <a:p>
            <a:r>
              <a:rPr lang="en-US" sz="900" dirty="0">
                <a:solidFill>
                  <a:srgbClr val="0000FF"/>
                </a:solidFill>
                <a:latin typeface="Cascadia Mono" panose="020B0609020000020004" pitchFamily="49" charset="0"/>
              </a:rPr>
              <a:t>using</a:t>
            </a:r>
            <a:r>
              <a:rPr lang="en-US" sz="900" dirty="0">
                <a:solidFill>
                  <a:srgbClr val="000000"/>
                </a:solidFill>
                <a:latin typeface="Cascadia Mono" panose="020B0609020000020004" pitchFamily="49" charset="0"/>
              </a:rPr>
              <a:t> System.Data.SqlClient;</a:t>
            </a:r>
          </a:p>
          <a:p>
            <a:r>
              <a:rPr lang="en-US" sz="900" dirty="0">
                <a:solidFill>
                  <a:srgbClr val="0000FF"/>
                </a:solidFill>
                <a:latin typeface="Cascadia Mono" panose="020B0609020000020004" pitchFamily="49" charset="0"/>
              </a:rPr>
              <a:t>using</a:t>
            </a:r>
            <a:r>
              <a:rPr lang="en-US" sz="900" dirty="0">
                <a:solidFill>
                  <a:srgbClr val="000000"/>
                </a:solidFill>
                <a:latin typeface="Cascadia Mono" panose="020B0609020000020004" pitchFamily="49" charset="0"/>
              </a:rPr>
              <a:t> System.Threading.Tasks;</a:t>
            </a:r>
          </a:p>
          <a:p>
            <a:r>
              <a:rPr lang="en-US" sz="900" dirty="0">
                <a:solidFill>
                  <a:srgbClr val="0000FF"/>
                </a:solidFill>
                <a:latin typeface="Cascadia Mono" panose="020B0609020000020004" pitchFamily="49" charset="0"/>
              </a:rPr>
              <a:t>using</a:t>
            </a:r>
            <a:r>
              <a:rPr lang="en-US" sz="900" dirty="0">
                <a:solidFill>
                  <a:srgbClr val="000000"/>
                </a:solidFill>
                <a:latin typeface="Cascadia Mono" panose="020B0609020000020004" pitchFamily="49" charset="0"/>
              </a:rPr>
              <a:t> Xamarin.Forms;</a:t>
            </a:r>
          </a:p>
          <a:p>
            <a:endParaRPr lang="en-US" sz="900" dirty="0">
              <a:solidFill>
                <a:srgbClr val="000000"/>
              </a:solidFill>
              <a:latin typeface="Cascadia Mono" panose="020B0609020000020004" pitchFamily="49" charset="0"/>
            </a:endParaRPr>
          </a:p>
          <a:p>
            <a:r>
              <a:rPr lang="en-US" sz="900" dirty="0">
                <a:solidFill>
                  <a:srgbClr val="0000FF"/>
                </a:solidFill>
                <a:latin typeface="Cascadia Mono" panose="020B0609020000020004" pitchFamily="49" charset="0"/>
              </a:rPr>
              <a:t>namespace</a:t>
            </a:r>
            <a:r>
              <a:rPr lang="en-US" sz="900" dirty="0">
                <a:solidFill>
                  <a:srgbClr val="000000"/>
                </a:solidFill>
                <a:latin typeface="Cascadia Mono" panose="020B0609020000020004" pitchFamily="49" charset="0"/>
              </a:rPr>
              <a:t> SISTEMA_CALIFICACION_UNIV</a:t>
            </a:r>
          </a:p>
          <a:p>
            <a:r>
              <a:rPr lang="en-US" sz="900" dirty="0">
                <a:solidFill>
                  <a:srgbClr val="000000"/>
                </a:solidFill>
                <a:latin typeface="Cascadia Mono" panose="020B0609020000020004" pitchFamily="49" charset="0"/>
              </a:rPr>
              <a:t>{</a:t>
            </a: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public</a:t>
            </a:r>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partial</a:t>
            </a:r>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class</a:t>
            </a:r>
            <a:r>
              <a:rPr lang="en-US" sz="900" dirty="0">
                <a:solidFill>
                  <a:srgbClr val="000000"/>
                </a:solidFill>
                <a:latin typeface="Cascadia Mono" panose="020B0609020000020004" pitchFamily="49" charset="0"/>
              </a:rPr>
              <a:t> </a:t>
            </a:r>
            <a:r>
              <a:rPr lang="en-US" sz="900" dirty="0">
                <a:solidFill>
                  <a:srgbClr val="2B91AF"/>
                </a:solidFill>
                <a:latin typeface="Cascadia Mono" panose="020B0609020000020004" pitchFamily="49" charset="0"/>
              </a:rPr>
              <a:t>MainPage</a:t>
            </a:r>
            <a:r>
              <a:rPr lang="en-US" sz="900" dirty="0">
                <a:solidFill>
                  <a:srgbClr val="000000"/>
                </a:solidFill>
                <a:latin typeface="Cascadia Mono" panose="020B0609020000020004" pitchFamily="49" charset="0"/>
              </a:rPr>
              <a:t> : ContentPage</a:t>
            </a:r>
          </a:p>
          <a:p>
            <a:r>
              <a:rPr lang="en-US" sz="900" dirty="0">
                <a:solidFill>
                  <a:srgbClr val="000000"/>
                </a:solidFill>
                <a:latin typeface="Cascadia Mono" panose="020B0609020000020004" pitchFamily="49" charset="0"/>
              </a:rPr>
              <a:t>    {</a:t>
            </a: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public</a:t>
            </a:r>
            <a:r>
              <a:rPr lang="en-US" sz="900" dirty="0">
                <a:solidFill>
                  <a:srgbClr val="000000"/>
                </a:solidFill>
                <a:latin typeface="Cascadia Mono" panose="020B0609020000020004" pitchFamily="49" charset="0"/>
              </a:rPr>
              <a:t> </a:t>
            </a:r>
            <a:r>
              <a:rPr lang="en-US" sz="900" dirty="0">
                <a:solidFill>
                  <a:srgbClr val="2B91AF"/>
                </a:solidFill>
                <a:latin typeface="Cascadia Mono" panose="020B0609020000020004" pitchFamily="49" charset="0"/>
              </a:rPr>
              <a:t>MainPage</a:t>
            </a:r>
            <a:r>
              <a:rPr lang="en-US" sz="900" dirty="0">
                <a:solidFill>
                  <a:srgbClr val="000000"/>
                </a:solidFill>
                <a:latin typeface="Cascadia Mono" panose="020B0609020000020004" pitchFamily="49" charset="0"/>
              </a:rPr>
              <a:t>()</a:t>
            </a:r>
          </a:p>
          <a:p>
            <a:r>
              <a:rPr lang="en-US" sz="900" dirty="0">
                <a:solidFill>
                  <a:srgbClr val="000000"/>
                </a:solidFill>
                <a:latin typeface="Cascadia Mono" panose="020B0609020000020004" pitchFamily="49" charset="0"/>
              </a:rPr>
              <a:t>        {</a:t>
            </a:r>
          </a:p>
          <a:p>
            <a:r>
              <a:rPr lang="en-US" sz="900" dirty="0">
                <a:solidFill>
                  <a:srgbClr val="000000"/>
                </a:solidFill>
                <a:latin typeface="Cascadia Mono" panose="020B0609020000020004" pitchFamily="49" charset="0"/>
              </a:rPr>
              <a:t>            InitializeComponent();</a:t>
            </a:r>
          </a:p>
          <a:p>
            <a:endParaRPr lang="en-US" sz="900" dirty="0">
              <a:solidFill>
                <a:srgbClr val="000000"/>
              </a:solidFill>
              <a:latin typeface="Cascadia Mono" panose="020B0609020000020004" pitchFamily="49" charset="0"/>
            </a:endParaRPr>
          </a:p>
          <a:p>
            <a:r>
              <a:rPr lang="es-ES" sz="900" dirty="0">
                <a:solidFill>
                  <a:srgbClr val="000000"/>
                </a:solidFill>
                <a:latin typeface="Cascadia Mono" panose="020B0609020000020004" pitchFamily="49" charset="0"/>
              </a:rPr>
              <a:t>            </a:t>
            </a:r>
            <a:r>
              <a:rPr lang="es-ES" sz="900" dirty="0">
                <a:solidFill>
                  <a:srgbClr val="008000"/>
                </a:solidFill>
                <a:latin typeface="Cascadia Mono" panose="020B0609020000020004" pitchFamily="49" charset="0"/>
              </a:rPr>
              <a:t>// Establecer el título de la página con formato HTML</a:t>
            </a:r>
            <a:endParaRPr lang="es-ES" sz="900" dirty="0">
              <a:solidFill>
                <a:srgbClr val="000000"/>
              </a:solidFill>
              <a:latin typeface="Cascadia Mono" panose="020B0609020000020004" pitchFamily="49" charset="0"/>
            </a:endParaRPr>
          </a:p>
          <a:p>
            <a:r>
              <a:rPr lang="es-ES" sz="900" dirty="0">
                <a:solidFill>
                  <a:srgbClr val="000000"/>
                </a:solidFill>
                <a:latin typeface="Cascadia Mono" panose="020B0609020000020004" pitchFamily="49" charset="0"/>
              </a:rPr>
              <a:t>            </a:t>
            </a:r>
            <a:r>
              <a:rPr lang="es-ES" sz="900" dirty="0">
                <a:solidFill>
                  <a:srgbClr val="0000FF"/>
                </a:solidFill>
                <a:latin typeface="Cascadia Mono" panose="020B0609020000020004" pitchFamily="49" charset="0"/>
              </a:rPr>
              <a:t>this</a:t>
            </a:r>
            <a:r>
              <a:rPr lang="es-ES" sz="900" dirty="0">
                <a:solidFill>
                  <a:srgbClr val="000000"/>
                </a:solidFill>
                <a:latin typeface="Cascadia Mono" panose="020B0609020000020004" pitchFamily="49" charset="0"/>
              </a:rPr>
              <a:t>.Title = </a:t>
            </a:r>
            <a:r>
              <a:rPr lang="es-ES" sz="900" dirty="0">
                <a:solidFill>
                  <a:srgbClr val="A31515"/>
                </a:solidFill>
                <a:latin typeface="Cascadia Mono" panose="020B0609020000020004" pitchFamily="49" charset="0"/>
              </a:rPr>
              <a:t>"Sistema de Calificación Universitaria"</a:t>
            </a:r>
            <a:r>
              <a:rPr lang="es-ES" sz="900" dirty="0">
                <a:solidFill>
                  <a:srgbClr val="000000"/>
                </a:solidFill>
                <a:latin typeface="Cascadia Mono" panose="020B0609020000020004" pitchFamily="49" charset="0"/>
              </a:rPr>
              <a:t>;</a:t>
            </a:r>
          </a:p>
          <a:p>
            <a:r>
              <a:rPr lang="en-US" sz="900" dirty="0">
                <a:solidFill>
                  <a:srgbClr val="000000"/>
                </a:solidFill>
                <a:latin typeface="Cascadia Mono" panose="020B0609020000020004" pitchFamily="49" charset="0"/>
              </a:rPr>
              <a:t>        }</a:t>
            </a:r>
          </a:p>
          <a:p>
            <a:endParaRPr lang="en-US" sz="900" dirty="0">
              <a:solidFill>
                <a:srgbClr val="000000"/>
              </a:solidFill>
              <a:latin typeface="Cascadia Mono" panose="020B0609020000020004" pitchFamily="49" charset="0"/>
            </a:endParaRPr>
          </a:p>
          <a:p>
            <a:r>
              <a:rPr lang="en-GB" sz="900" dirty="0">
                <a:solidFill>
                  <a:srgbClr val="000000"/>
                </a:solidFill>
                <a:latin typeface="Cascadia Mono" panose="020B0609020000020004" pitchFamily="49" charset="0"/>
              </a:rPr>
              <a:t>        </a:t>
            </a:r>
            <a:r>
              <a:rPr lang="en-GB" sz="900" dirty="0">
                <a:solidFill>
                  <a:srgbClr val="0000FF"/>
                </a:solidFill>
                <a:latin typeface="Cascadia Mono" panose="020B0609020000020004" pitchFamily="49" charset="0"/>
              </a:rPr>
              <a:t>private</a:t>
            </a:r>
            <a:r>
              <a:rPr lang="en-GB" sz="900" dirty="0">
                <a:solidFill>
                  <a:srgbClr val="000000"/>
                </a:solidFill>
                <a:latin typeface="Cascadia Mono" panose="020B0609020000020004" pitchFamily="49" charset="0"/>
              </a:rPr>
              <a:t> </a:t>
            </a:r>
            <a:r>
              <a:rPr lang="en-GB" sz="900" dirty="0">
                <a:solidFill>
                  <a:srgbClr val="0000FF"/>
                </a:solidFill>
                <a:latin typeface="Cascadia Mono" panose="020B0609020000020004" pitchFamily="49" charset="0"/>
              </a:rPr>
              <a:t>async</a:t>
            </a:r>
            <a:r>
              <a:rPr lang="en-GB" sz="900" dirty="0">
                <a:solidFill>
                  <a:srgbClr val="000000"/>
                </a:solidFill>
                <a:latin typeface="Cascadia Mono" panose="020B0609020000020004" pitchFamily="49" charset="0"/>
              </a:rPr>
              <a:t> </a:t>
            </a:r>
            <a:r>
              <a:rPr lang="en-GB" sz="900" dirty="0">
                <a:solidFill>
                  <a:srgbClr val="0000FF"/>
                </a:solidFill>
                <a:latin typeface="Cascadia Mono" panose="020B0609020000020004" pitchFamily="49" charset="0"/>
              </a:rPr>
              <a:t>void</a:t>
            </a:r>
            <a:r>
              <a:rPr lang="en-GB" sz="900" dirty="0">
                <a:solidFill>
                  <a:srgbClr val="000000"/>
                </a:solidFill>
                <a:latin typeface="Cascadia Mono" panose="020B0609020000020004" pitchFamily="49" charset="0"/>
              </a:rPr>
              <a:t> Button_Clicked(</a:t>
            </a:r>
            <a:r>
              <a:rPr lang="en-GB" sz="900" dirty="0">
                <a:solidFill>
                  <a:srgbClr val="0000FF"/>
                </a:solidFill>
                <a:latin typeface="Cascadia Mono" panose="020B0609020000020004" pitchFamily="49" charset="0"/>
              </a:rPr>
              <a:t>object</a:t>
            </a:r>
            <a:r>
              <a:rPr lang="en-GB" sz="900" dirty="0">
                <a:solidFill>
                  <a:srgbClr val="000000"/>
                </a:solidFill>
                <a:latin typeface="Cascadia Mono" panose="020B0609020000020004" pitchFamily="49" charset="0"/>
              </a:rPr>
              <a:t> sender, EventArgs e)</a:t>
            </a:r>
          </a:p>
          <a:p>
            <a:r>
              <a:rPr lang="en-US" sz="900" dirty="0">
                <a:solidFill>
                  <a:srgbClr val="000000"/>
                </a:solidFill>
                <a:latin typeface="Cascadia Mono" panose="020B0609020000020004" pitchFamily="49" charset="0"/>
              </a:rPr>
              <a:t>        {</a:t>
            </a:r>
          </a:p>
          <a:p>
            <a:r>
              <a:rPr lang="es-ES" sz="900" dirty="0">
                <a:solidFill>
                  <a:srgbClr val="000000"/>
                </a:solidFill>
                <a:latin typeface="Cascadia Mono" panose="020B0609020000020004" pitchFamily="49" charset="0"/>
              </a:rPr>
              <a:t>            </a:t>
            </a:r>
            <a:r>
              <a:rPr lang="es-ES" sz="900" dirty="0">
                <a:solidFill>
                  <a:srgbClr val="008000"/>
                </a:solidFill>
                <a:latin typeface="Cascadia Mono" panose="020B0609020000020004" pitchFamily="49" charset="0"/>
              </a:rPr>
              <a:t>// Validar que los campos no estén vacíos y sean números válidos</a:t>
            </a:r>
            <a:endParaRPr lang="es-ES"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if</a:t>
            </a:r>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string</a:t>
            </a:r>
            <a:r>
              <a:rPr lang="en-US" sz="900" dirty="0">
                <a:solidFill>
                  <a:srgbClr val="000000"/>
                </a:solidFill>
                <a:latin typeface="Cascadia Mono" panose="020B0609020000020004" pitchFamily="49" charset="0"/>
              </a:rPr>
              <a:t>.IsNullOrWhiteSpace(AsistenciaEntry.Text) ||</a:t>
            </a: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string</a:t>
            </a:r>
            <a:r>
              <a:rPr lang="en-US" sz="900" dirty="0">
                <a:solidFill>
                  <a:srgbClr val="000000"/>
                </a:solidFill>
                <a:latin typeface="Cascadia Mono" panose="020B0609020000020004" pitchFamily="49" charset="0"/>
              </a:rPr>
              <a:t>.IsNullOrWhiteSpace(TrabajoPracticoEntry.Text) ||</a:t>
            </a: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string</a:t>
            </a:r>
            <a:r>
              <a:rPr lang="en-US" sz="900" dirty="0">
                <a:solidFill>
                  <a:srgbClr val="000000"/>
                </a:solidFill>
                <a:latin typeface="Cascadia Mono" panose="020B0609020000020004" pitchFamily="49" charset="0"/>
              </a:rPr>
              <a:t>.IsNullOrWhiteSpace(ExamenParcialEntry.Text) ||</a:t>
            </a: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string</a:t>
            </a:r>
            <a:r>
              <a:rPr lang="en-US" sz="900" dirty="0">
                <a:solidFill>
                  <a:srgbClr val="000000"/>
                </a:solidFill>
                <a:latin typeface="Cascadia Mono" panose="020B0609020000020004" pitchFamily="49" charset="0"/>
              </a:rPr>
              <a:t>.IsNullOrWhiteSpace(ExamenFinalEntry.Text))</a:t>
            </a:r>
          </a:p>
          <a:p>
            <a:r>
              <a:rPr lang="en-US" sz="900" dirty="0">
                <a:solidFill>
                  <a:srgbClr val="000000"/>
                </a:solidFill>
                <a:latin typeface="Cascadia Mono" panose="020B0609020000020004" pitchFamily="49" charset="0"/>
              </a:rPr>
              <a:t>            {</a:t>
            </a:r>
          </a:p>
          <a:p>
            <a:r>
              <a:rPr lang="es-ES" sz="900" dirty="0">
                <a:solidFill>
                  <a:srgbClr val="000000"/>
                </a:solidFill>
                <a:latin typeface="Cascadia Mono" panose="020B0609020000020004" pitchFamily="49" charset="0"/>
              </a:rPr>
              <a:t>                </a:t>
            </a:r>
            <a:r>
              <a:rPr lang="es-ES" sz="900" dirty="0">
                <a:solidFill>
                  <a:srgbClr val="008000"/>
                </a:solidFill>
                <a:latin typeface="Cascadia Mono" panose="020B0609020000020004" pitchFamily="49" charset="0"/>
              </a:rPr>
              <a:t>// Mostrar un mensaje de error si algún campo está vacío</a:t>
            </a:r>
            <a:endParaRPr lang="es-ES" sz="900" dirty="0">
              <a:solidFill>
                <a:srgbClr val="000000"/>
              </a:solidFill>
              <a:latin typeface="Cascadia Mono" panose="020B0609020000020004" pitchFamily="49" charset="0"/>
            </a:endParaRPr>
          </a:p>
          <a:p>
            <a:r>
              <a:rPr lang="es-ES" sz="900" dirty="0">
                <a:solidFill>
                  <a:srgbClr val="000000"/>
                </a:solidFill>
                <a:latin typeface="Cascadia Mono" panose="020B0609020000020004" pitchFamily="49" charset="0"/>
              </a:rPr>
              <a:t>                </a:t>
            </a:r>
            <a:r>
              <a:rPr lang="es-ES" sz="900" dirty="0">
                <a:solidFill>
                  <a:srgbClr val="0000FF"/>
                </a:solidFill>
                <a:latin typeface="Cascadia Mono" panose="020B0609020000020004" pitchFamily="49" charset="0"/>
              </a:rPr>
              <a:t>await</a:t>
            </a:r>
            <a:r>
              <a:rPr lang="es-ES" sz="900" dirty="0">
                <a:solidFill>
                  <a:srgbClr val="000000"/>
                </a:solidFill>
                <a:latin typeface="Cascadia Mono" panose="020B0609020000020004" pitchFamily="49" charset="0"/>
              </a:rPr>
              <a:t> DisplayAlert(</a:t>
            </a:r>
            <a:r>
              <a:rPr lang="es-ES" sz="900" dirty="0">
                <a:solidFill>
                  <a:srgbClr val="A31515"/>
                </a:solidFill>
                <a:latin typeface="Cascadia Mono" panose="020B0609020000020004" pitchFamily="49" charset="0"/>
              </a:rPr>
              <a:t>"Error"</a:t>
            </a:r>
            <a:r>
              <a:rPr lang="es-ES" sz="900" dirty="0">
                <a:solidFill>
                  <a:srgbClr val="000000"/>
                </a:solidFill>
                <a:latin typeface="Cascadia Mono" panose="020B0609020000020004" pitchFamily="49" charset="0"/>
              </a:rPr>
              <a:t>, </a:t>
            </a:r>
            <a:r>
              <a:rPr lang="es-ES" sz="900" dirty="0">
                <a:solidFill>
                  <a:srgbClr val="A31515"/>
                </a:solidFill>
                <a:latin typeface="Cascadia Mono" panose="020B0609020000020004" pitchFamily="49" charset="0"/>
              </a:rPr>
              <a:t>"Por favor, ingrese todas las notas."</a:t>
            </a:r>
            <a:r>
              <a:rPr lang="es-ES" sz="900" dirty="0">
                <a:solidFill>
                  <a:srgbClr val="000000"/>
                </a:solidFill>
                <a:latin typeface="Cascadia Mono" panose="020B0609020000020004" pitchFamily="49" charset="0"/>
              </a:rPr>
              <a:t>, </a:t>
            </a:r>
            <a:r>
              <a:rPr lang="es-ES" sz="900" dirty="0">
                <a:solidFill>
                  <a:srgbClr val="A31515"/>
                </a:solidFill>
                <a:latin typeface="Cascadia Mono" panose="020B0609020000020004" pitchFamily="49" charset="0"/>
              </a:rPr>
              <a:t>"Aceptar"</a:t>
            </a:r>
            <a:r>
              <a:rPr lang="es-ES" sz="900" dirty="0">
                <a:solidFill>
                  <a:srgbClr val="000000"/>
                </a:solidFill>
                <a:latin typeface="Cascadia Mono" panose="020B0609020000020004" pitchFamily="49" charset="0"/>
              </a:rPr>
              <a:t>);</a:t>
            </a: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return</a:t>
            </a:r>
            <a:r>
              <a:rPr lang="en-US" sz="900" dirty="0">
                <a:solidFill>
                  <a:srgbClr val="000000"/>
                </a:solidFill>
                <a:latin typeface="Cascadia Mono" panose="020B0609020000020004" pitchFamily="49" charset="0"/>
              </a:rPr>
              <a:t>; </a:t>
            </a:r>
            <a:r>
              <a:rPr lang="en-US" sz="900" dirty="0">
                <a:solidFill>
                  <a:srgbClr val="008000"/>
                </a:solidFill>
                <a:latin typeface="Cascadia Mono" panose="020B0609020000020004" pitchFamily="49" charset="0"/>
              </a:rPr>
              <a:t>// Salir del evento para evitar cálculos incorrectos</a:t>
            </a:r>
            <a:endParaRPr lang="en-US"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p>
          <a:p>
            <a:endParaRPr lang="en-US" sz="900" dirty="0">
              <a:solidFill>
                <a:srgbClr val="000000"/>
              </a:solidFill>
              <a:latin typeface="Cascadia Mono" panose="020B0609020000020004" pitchFamily="49" charset="0"/>
            </a:endParaRPr>
          </a:p>
          <a:p>
            <a:r>
              <a:rPr lang="es-ES" sz="900" dirty="0">
                <a:solidFill>
                  <a:srgbClr val="000000"/>
                </a:solidFill>
                <a:latin typeface="Cascadia Mono" panose="020B0609020000020004" pitchFamily="49" charset="0"/>
              </a:rPr>
              <a:t>            </a:t>
            </a:r>
            <a:r>
              <a:rPr lang="es-ES" sz="900" dirty="0">
                <a:solidFill>
                  <a:srgbClr val="008000"/>
                </a:solidFill>
                <a:latin typeface="Cascadia Mono" panose="020B0609020000020004" pitchFamily="49" charset="0"/>
              </a:rPr>
              <a:t>// Convertir los valores ingresados en cada campo de entrada a números (asistencia, trabajoPractico, examenParcial y examenFinal)</a:t>
            </a:r>
            <a:endParaRPr lang="es-ES" sz="900" dirty="0">
              <a:solidFill>
                <a:srgbClr val="000000"/>
              </a:solidFill>
              <a:latin typeface="Cascadia Mono" panose="020B0609020000020004" pitchFamily="49" charset="0"/>
            </a:endParaRPr>
          </a:p>
          <a:p>
            <a:r>
              <a:rPr lang="en-GB" sz="900" dirty="0">
                <a:solidFill>
                  <a:srgbClr val="000000"/>
                </a:solidFill>
                <a:latin typeface="Cascadia Mono" panose="020B0609020000020004" pitchFamily="49" charset="0"/>
              </a:rPr>
              <a:t>            </a:t>
            </a:r>
            <a:r>
              <a:rPr lang="en-GB" sz="900" dirty="0">
                <a:solidFill>
                  <a:srgbClr val="0000FF"/>
                </a:solidFill>
                <a:latin typeface="Cascadia Mono" panose="020B0609020000020004" pitchFamily="49" charset="0"/>
              </a:rPr>
              <a:t>if</a:t>
            </a:r>
            <a:r>
              <a:rPr lang="en-GB" sz="900" dirty="0">
                <a:solidFill>
                  <a:srgbClr val="000000"/>
                </a:solidFill>
                <a:latin typeface="Cascadia Mono" panose="020B0609020000020004" pitchFamily="49" charset="0"/>
              </a:rPr>
              <a:t> (!</a:t>
            </a:r>
            <a:r>
              <a:rPr lang="en-GB" sz="900" dirty="0">
                <a:solidFill>
                  <a:srgbClr val="0000FF"/>
                </a:solidFill>
                <a:latin typeface="Cascadia Mono" panose="020B0609020000020004" pitchFamily="49" charset="0"/>
              </a:rPr>
              <a:t>double</a:t>
            </a:r>
            <a:r>
              <a:rPr lang="en-GB" sz="900" dirty="0">
                <a:solidFill>
                  <a:srgbClr val="000000"/>
                </a:solidFill>
                <a:latin typeface="Cascadia Mono" panose="020B0609020000020004" pitchFamily="49" charset="0"/>
              </a:rPr>
              <a:t>.TryParse(AsistenciaEntry.Text, </a:t>
            </a:r>
            <a:r>
              <a:rPr lang="en-GB" sz="900" dirty="0">
                <a:solidFill>
                  <a:srgbClr val="0000FF"/>
                </a:solidFill>
                <a:latin typeface="Cascadia Mono" panose="020B0609020000020004" pitchFamily="49" charset="0"/>
              </a:rPr>
              <a:t>out</a:t>
            </a:r>
            <a:r>
              <a:rPr lang="en-GB" sz="900" dirty="0">
                <a:solidFill>
                  <a:srgbClr val="000000"/>
                </a:solidFill>
                <a:latin typeface="Cascadia Mono" panose="020B0609020000020004" pitchFamily="49" charset="0"/>
              </a:rPr>
              <a:t> </a:t>
            </a:r>
            <a:r>
              <a:rPr lang="en-GB" sz="900" dirty="0">
                <a:solidFill>
                  <a:srgbClr val="0000FF"/>
                </a:solidFill>
                <a:latin typeface="Cascadia Mono" panose="020B0609020000020004" pitchFamily="49" charset="0"/>
              </a:rPr>
              <a:t>double</a:t>
            </a:r>
            <a:r>
              <a:rPr lang="en-GB" sz="900" dirty="0">
                <a:solidFill>
                  <a:srgbClr val="000000"/>
                </a:solidFill>
                <a:latin typeface="Cascadia Mono" panose="020B0609020000020004" pitchFamily="49" charset="0"/>
              </a:rPr>
              <a:t> asistencia) ||</a:t>
            </a: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double</a:t>
            </a:r>
            <a:r>
              <a:rPr lang="en-US" sz="900" dirty="0">
                <a:solidFill>
                  <a:srgbClr val="000000"/>
                </a:solidFill>
                <a:latin typeface="Cascadia Mono" panose="020B0609020000020004" pitchFamily="49" charset="0"/>
              </a:rPr>
              <a:t>.TryParse(TrabajoPracticoEntry.Text, </a:t>
            </a:r>
            <a:r>
              <a:rPr lang="en-US" sz="900" dirty="0">
                <a:solidFill>
                  <a:srgbClr val="0000FF"/>
                </a:solidFill>
                <a:latin typeface="Cascadia Mono" panose="020B0609020000020004" pitchFamily="49" charset="0"/>
              </a:rPr>
              <a:t>out</a:t>
            </a:r>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double</a:t>
            </a:r>
            <a:r>
              <a:rPr lang="en-US" sz="900" dirty="0">
                <a:solidFill>
                  <a:srgbClr val="000000"/>
                </a:solidFill>
                <a:latin typeface="Cascadia Mono" panose="020B0609020000020004" pitchFamily="49" charset="0"/>
              </a:rPr>
              <a:t> trabajoPractico) ||</a:t>
            </a:r>
          </a:p>
          <a:p>
            <a:r>
              <a:rPr lang="fr-FR" sz="900" dirty="0">
                <a:solidFill>
                  <a:srgbClr val="000000"/>
                </a:solidFill>
                <a:latin typeface="Cascadia Mono" panose="020B0609020000020004" pitchFamily="49" charset="0"/>
              </a:rPr>
              <a:t>                !</a:t>
            </a:r>
            <a:r>
              <a:rPr lang="fr-FR" sz="900" dirty="0">
                <a:solidFill>
                  <a:srgbClr val="0000FF"/>
                </a:solidFill>
                <a:latin typeface="Cascadia Mono" panose="020B0609020000020004" pitchFamily="49" charset="0"/>
              </a:rPr>
              <a:t>double</a:t>
            </a:r>
            <a:r>
              <a:rPr lang="fr-FR" sz="900" dirty="0">
                <a:solidFill>
                  <a:srgbClr val="000000"/>
                </a:solidFill>
                <a:latin typeface="Cascadia Mono" panose="020B0609020000020004" pitchFamily="49" charset="0"/>
              </a:rPr>
              <a:t>.TryParse(ExamenParcialEntry.Text, </a:t>
            </a:r>
            <a:r>
              <a:rPr lang="fr-FR" sz="900" dirty="0">
                <a:solidFill>
                  <a:srgbClr val="0000FF"/>
                </a:solidFill>
                <a:latin typeface="Cascadia Mono" panose="020B0609020000020004" pitchFamily="49" charset="0"/>
              </a:rPr>
              <a:t>out</a:t>
            </a:r>
            <a:r>
              <a:rPr lang="fr-FR" sz="900" dirty="0">
                <a:solidFill>
                  <a:srgbClr val="000000"/>
                </a:solidFill>
                <a:latin typeface="Cascadia Mono" panose="020B0609020000020004" pitchFamily="49" charset="0"/>
              </a:rPr>
              <a:t> </a:t>
            </a:r>
            <a:r>
              <a:rPr lang="fr-FR" sz="900" dirty="0">
                <a:solidFill>
                  <a:srgbClr val="0000FF"/>
                </a:solidFill>
                <a:latin typeface="Cascadia Mono" panose="020B0609020000020004" pitchFamily="49" charset="0"/>
              </a:rPr>
              <a:t>double</a:t>
            </a:r>
            <a:r>
              <a:rPr lang="fr-FR" sz="900" dirty="0">
                <a:solidFill>
                  <a:srgbClr val="000000"/>
                </a:solidFill>
                <a:latin typeface="Cascadia Mono" panose="020B0609020000020004" pitchFamily="49" charset="0"/>
              </a:rPr>
              <a:t> examenParcial) ||</a:t>
            </a:r>
          </a:p>
          <a:p>
            <a:r>
              <a:rPr lang="fr-FR" sz="900" dirty="0">
                <a:solidFill>
                  <a:srgbClr val="000000"/>
                </a:solidFill>
                <a:latin typeface="Cascadia Mono" panose="020B0609020000020004" pitchFamily="49" charset="0"/>
              </a:rPr>
              <a:t>                !</a:t>
            </a:r>
            <a:r>
              <a:rPr lang="fr-FR" sz="900" dirty="0">
                <a:solidFill>
                  <a:srgbClr val="0000FF"/>
                </a:solidFill>
                <a:latin typeface="Cascadia Mono" panose="020B0609020000020004" pitchFamily="49" charset="0"/>
              </a:rPr>
              <a:t>double</a:t>
            </a:r>
            <a:r>
              <a:rPr lang="fr-FR" sz="900" dirty="0">
                <a:solidFill>
                  <a:srgbClr val="000000"/>
                </a:solidFill>
                <a:latin typeface="Cascadia Mono" panose="020B0609020000020004" pitchFamily="49" charset="0"/>
              </a:rPr>
              <a:t>.TryParse(ExamenFinalEntry.Text, </a:t>
            </a:r>
            <a:r>
              <a:rPr lang="fr-FR" sz="900" dirty="0">
                <a:solidFill>
                  <a:srgbClr val="0000FF"/>
                </a:solidFill>
                <a:latin typeface="Cascadia Mono" panose="020B0609020000020004" pitchFamily="49" charset="0"/>
              </a:rPr>
              <a:t>out</a:t>
            </a:r>
            <a:r>
              <a:rPr lang="fr-FR" sz="900" dirty="0">
                <a:solidFill>
                  <a:srgbClr val="000000"/>
                </a:solidFill>
                <a:latin typeface="Cascadia Mono" panose="020B0609020000020004" pitchFamily="49" charset="0"/>
              </a:rPr>
              <a:t> </a:t>
            </a:r>
            <a:r>
              <a:rPr lang="fr-FR" sz="900" dirty="0">
                <a:solidFill>
                  <a:srgbClr val="0000FF"/>
                </a:solidFill>
                <a:latin typeface="Cascadia Mono" panose="020B0609020000020004" pitchFamily="49" charset="0"/>
              </a:rPr>
              <a:t>double</a:t>
            </a:r>
            <a:r>
              <a:rPr lang="fr-FR" sz="900" dirty="0">
                <a:solidFill>
                  <a:srgbClr val="000000"/>
                </a:solidFill>
                <a:latin typeface="Cascadia Mono" panose="020B0609020000020004" pitchFamily="49" charset="0"/>
              </a:rPr>
              <a:t> examenFinal))</a:t>
            </a:r>
          </a:p>
          <a:p>
            <a:r>
              <a:rPr lang="en-US" sz="900" dirty="0">
                <a:solidFill>
                  <a:srgbClr val="000000"/>
                </a:solidFill>
                <a:latin typeface="Cascadia Mono" panose="020B0609020000020004" pitchFamily="49" charset="0"/>
              </a:rPr>
              <a:t>            {</a:t>
            </a:r>
          </a:p>
          <a:p>
            <a:r>
              <a:rPr lang="es-ES" sz="900" dirty="0">
                <a:solidFill>
                  <a:srgbClr val="000000"/>
                </a:solidFill>
                <a:latin typeface="Cascadia Mono" panose="020B0609020000020004" pitchFamily="49" charset="0"/>
              </a:rPr>
              <a:t>                </a:t>
            </a:r>
            <a:r>
              <a:rPr lang="es-ES" sz="900" dirty="0">
                <a:solidFill>
                  <a:srgbClr val="008000"/>
                </a:solidFill>
                <a:latin typeface="Cascadia Mono" panose="020B0609020000020004" pitchFamily="49" charset="0"/>
              </a:rPr>
              <a:t>// Mostrar un mensaje de error si algún campo no es un número válido</a:t>
            </a:r>
            <a:endParaRPr lang="es-ES" sz="900" dirty="0">
              <a:solidFill>
                <a:srgbClr val="000000"/>
              </a:solidFill>
              <a:latin typeface="Cascadia Mono" panose="020B0609020000020004" pitchFamily="49" charset="0"/>
            </a:endParaRPr>
          </a:p>
          <a:p>
            <a:r>
              <a:rPr lang="es-ES" sz="900" dirty="0">
                <a:solidFill>
                  <a:srgbClr val="000000"/>
                </a:solidFill>
                <a:latin typeface="Cascadia Mono" panose="020B0609020000020004" pitchFamily="49" charset="0"/>
              </a:rPr>
              <a:t>                </a:t>
            </a:r>
            <a:r>
              <a:rPr lang="es-ES" sz="900" dirty="0">
                <a:solidFill>
                  <a:srgbClr val="0000FF"/>
                </a:solidFill>
                <a:latin typeface="Cascadia Mono" panose="020B0609020000020004" pitchFamily="49" charset="0"/>
              </a:rPr>
              <a:t>await</a:t>
            </a:r>
            <a:r>
              <a:rPr lang="es-ES" sz="900" dirty="0">
                <a:solidFill>
                  <a:srgbClr val="000000"/>
                </a:solidFill>
                <a:latin typeface="Cascadia Mono" panose="020B0609020000020004" pitchFamily="49" charset="0"/>
              </a:rPr>
              <a:t> DisplayAlert(</a:t>
            </a:r>
            <a:r>
              <a:rPr lang="es-ES" sz="900" dirty="0">
                <a:solidFill>
                  <a:srgbClr val="A31515"/>
                </a:solidFill>
                <a:latin typeface="Cascadia Mono" panose="020B0609020000020004" pitchFamily="49" charset="0"/>
              </a:rPr>
              <a:t>"Error"</a:t>
            </a:r>
            <a:r>
              <a:rPr lang="es-ES" sz="900" dirty="0">
                <a:solidFill>
                  <a:srgbClr val="000000"/>
                </a:solidFill>
                <a:latin typeface="Cascadia Mono" panose="020B0609020000020004" pitchFamily="49" charset="0"/>
              </a:rPr>
              <a:t>, </a:t>
            </a:r>
            <a:r>
              <a:rPr lang="es-ES" sz="900" dirty="0">
                <a:solidFill>
                  <a:srgbClr val="A31515"/>
                </a:solidFill>
                <a:latin typeface="Cascadia Mono" panose="020B0609020000020004" pitchFamily="49" charset="0"/>
              </a:rPr>
              <a:t>"Por favor, ingrese números válidos en todas las notas."</a:t>
            </a:r>
            <a:r>
              <a:rPr lang="es-ES" sz="900" dirty="0">
                <a:solidFill>
                  <a:srgbClr val="000000"/>
                </a:solidFill>
                <a:latin typeface="Cascadia Mono" panose="020B0609020000020004" pitchFamily="49" charset="0"/>
              </a:rPr>
              <a:t>, </a:t>
            </a:r>
            <a:r>
              <a:rPr lang="es-ES" sz="900" dirty="0">
                <a:solidFill>
                  <a:srgbClr val="A31515"/>
                </a:solidFill>
                <a:latin typeface="Cascadia Mono" panose="020B0609020000020004" pitchFamily="49" charset="0"/>
              </a:rPr>
              <a:t>"Aceptar"</a:t>
            </a:r>
            <a:r>
              <a:rPr lang="es-ES" sz="900" dirty="0">
                <a:solidFill>
                  <a:srgbClr val="000000"/>
                </a:solidFill>
                <a:latin typeface="Cascadia Mono" panose="020B0609020000020004" pitchFamily="49" charset="0"/>
              </a:rPr>
              <a:t>);</a:t>
            </a: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return</a:t>
            </a:r>
            <a:r>
              <a:rPr lang="en-US" sz="900" dirty="0">
                <a:solidFill>
                  <a:srgbClr val="000000"/>
                </a:solidFill>
                <a:latin typeface="Cascadia Mono" panose="020B0609020000020004" pitchFamily="49" charset="0"/>
              </a:rPr>
              <a:t>; </a:t>
            </a:r>
            <a:r>
              <a:rPr lang="en-US" sz="900" dirty="0">
                <a:solidFill>
                  <a:srgbClr val="008000"/>
                </a:solidFill>
                <a:latin typeface="Cascadia Mono" panose="020B0609020000020004" pitchFamily="49" charset="0"/>
              </a:rPr>
              <a:t>// Salir del evento para evitar cálculos incorrectos</a:t>
            </a:r>
            <a:endParaRPr lang="en-US"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p>
          <a:p>
            <a:endParaRPr lang="en-US" sz="900" dirty="0">
              <a:solidFill>
                <a:srgbClr val="000000"/>
              </a:solidFill>
              <a:latin typeface="Cascadia Mono" panose="020B0609020000020004" pitchFamily="49" charset="0"/>
            </a:endParaRPr>
          </a:p>
          <a:p>
            <a:r>
              <a:rPr lang="es-ES" sz="900" dirty="0">
                <a:solidFill>
                  <a:srgbClr val="000000"/>
                </a:solidFill>
                <a:latin typeface="Cascadia Mono" panose="020B0609020000020004" pitchFamily="49" charset="0"/>
              </a:rPr>
              <a:t>            </a:t>
            </a:r>
            <a:r>
              <a:rPr lang="es-ES" sz="900" dirty="0">
                <a:solidFill>
                  <a:srgbClr val="008000"/>
                </a:solidFill>
                <a:latin typeface="Cascadia Mono" panose="020B0609020000020004" pitchFamily="49" charset="0"/>
              </a:rPr>
              <a:t>// Validar que las notas no sean negativas</a:t>
            </a:r>
            <a:endParaRPr lang="es-ES"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if</a:t>
            </a:r>
            <a:r>
              <a:rPr lang="en-US" sz="900" dirty="0">
                <a:solidFill>
                  <a:srgbClr val="000000"/>
                </a:solidFill>
                <a:latin typeface="Cascadia Mono" panose="020B0609020000020004" pitchFamily="49" charset="0"/>
              </a:rPr>
              <a:t> (asistencia &lt; 0 || trabajoPractico &lt; 0 || examenParcial &lt; 0 || examenFinal &lt; 0)</a:t>
            </a:r>
          </a:p>
          <a:p>
            <a:r>
              <a:rPr lang="en-US" sz="900" dirty="0">
                <a:solidFill>
                  <a:srgbClr val="000000"/>
                </a:solidFill>
                <a:latin typeface="Cascadia Mono" panose="020B0609020000020004" pitchFamily="49" charset="0"/>
              </a:rPr>
              <a:t>            {</a:t>
            </a:r>
          </a:p>
          <a:p>
            <a:r>
              <a:rPr lang="es-ES" sz="900" dirty="0">
                <a:solidFill>
                  <a:srgbClr val="000000"/>
                </a:solidFill>
                <a:latin typeface="Cascadia Mono" panose="020B0609020000020004" pitchFamily="49" charset="0"/>
              </a:rPr>
              <a:t>                </a:t>
            </a:r>
            <a:r>
              <a:rPr lang="es-ES" sz="900" dirty="0">
                <a:solidFill>
                  <a:srgbClr val="008000"/>
                </a:solidFill>
                <a:latin typeface="Cascadia Mono" panose="020B0609020000020004" pitchFamily="49" charset="0"/>
              </a:rPr>
              <a:t>// Mostrar un mensaje de error si alguna nota es negativa</a:t>
            </a:r>
            <a:endParaRPr lang="es-ES"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await</a:t>
            </a:r>
            <a:r>
              <a:rPr lang="en-US" sz="900" dirty="0">
                <a:solidFill>
                  <a:srgbClr val="000000"/>
                </a:solidFill>
                <a:latin typeface="Cascadia Mono" panose="020B0609020000020004" pitchFamily="49" charset="0"/>
              </a:rPr>
              <a:t> DisplayAlert(</a:t>
            </a:r>
            <a:r>
              <a:rPr lang="en-US" sz="900" dirty="0">
                <a:solidFill>
                  <a:srgbClr val="A31515"/>
                </a:solidFill>
                <a:latin typeface="Cascadia Mono" panose="020B0609020000020004" pitchFamily="49" charset="0"/>
              </a:rPr>
              <a:t>"Error"</a:t>
            </a:r>
            <a:r>
              <a:rPr lang="en-US" sz="900" dirty="0">
                <a:solidFill>
                  <a:srgbClr val="000000"/>
                </a:solidFill>
                <a:latin typeface="Cascadia Mono" panose="020B0609020000020004" pitchFamily="49" charset="0"/>
              </a:rPr>
              <a:t>, </a:t>
            </a:r>
            <a:r>
              <a:rPr lang="en-US" sz="900" dirty="0">
                <a:solidFill>
                  <a:srgbClr val="A31515"/>
                </a:solidFill>
                <a:latin typeface="Cascadia Mono" panose="020B0609020000020004" pitchFamily="49" charset="0"/>
              </a:rPr>
              <a:t>"Por favor, ingrese notas válidas (no negativas)."</a:t>
            </a:r>
            <a:r>
              <a:rPr lang="en-US" sz="900" dirty="0">
                <a:solidFill>
                  <a:srgbClr val="000000"/>
                </a:solidFill>
                <a:latin typeface="Cascadia Mono" panose="020B0609020000020004" pitchFamily="49" charset="0"/>
              </a:rPr>
              <a:t>, </a:t>
            </a:r>
            <a:r>
              <a:rPr lang="en-US" sz="900" dirty="0">
                <a:solidFill>
                  <a:srgbClr val="A31515"/>
                </a:solidFill>
                <a:latin typeface="Cascadia Mono" panose="020B0609020000020004" pitchFamily="49" charset="0"/>
              </a:rPr>
              <a:t>"Aceptar"</a:t>
            </a:r>
            <a:r>
              <a:rPr lang="en-US" sz="900" dirty="0">
                <a:solidFill>
                  <a:srgbClr val="000000"/>
                </a:solidFill>
                <a:latin typeface="Cascadia Mono" panose="020B0609020000020004" pitchFamily="49" charset="0"/>
              </a:rPr>
              <a:t>);</a:t>
            </a:r>
          </a:p>
          <a:p>
            <a:r>
              <a:rPr lang="en-US" sz="900" dirty="0">
                <a:solidFill>
                  <a:srgbClr val="000000"/>
                </a:solidFill>
                <a:latin typeface="Cascadia Mono" panose="020B0609020000020004" pitchFamily="49" charset="0"/>
              </a:rPr>
              <a:t>                </a:t>
            </a:r>
            <a:r>
              <a:rPr lang="en-US" sz="900" dirty="0">
                <a:solidFill>
                  <a:srgbClr val="0000FF"/>
                </a:solidFill>
                <a:latin typeface="Cascadia Mono" panose="020B0609020000020004" pitchFamily="49" charset="0"/>
              </a:rPr>
              <a:t>return</a:t>
            </a:r>
            <a:r>
              <a:rPr lang="en-US" sz="900" dirty="0">
                <a:solidFill>
                  <a:srgbClr val="000000"/>
                </a:solidFill>
                <a:latin typeface="Cascadia Mono" panose="020B0609020000020004" pitchFamily="49" charset="0"/>
              </a:rPr>
              <a:t>; </a:t>
            </a:r>
            <a:r>
              <a:rPr lang="en-US" sz="900" dirty="0">
                <a:solidFill>
                  <a:srgbClr val="008000"/>
                </a:solidFill>
                <a:latin typeface="Cascadia Mono" panose="020B0609020000020004" pitchFamily="49" charset="0"/>
              </a:rPr>
              <a:t>// Salir del evento para evitar cálculos incorrectos</a:t>
            </a:r>
            <a:endParaRPr lang="en-US" sz="900" dirty="0">
              <a:solidFill>
                <a:srgbClr val="000000"/>
              </a:solidFill>
              <a:latin typeface="Cascadia Mono" panose="020B0609020000020004" pitchFamily="49" charset="0"/>
            </a:endParaRPr>
          </a:p>
          <a:p>
            <a:r>
              <a:rPr lang="en-US" sz="900" dirty="0">
                <a:solidFill>
                  <a:srgbClr val="000000"/>
                </a:solidFill>
                <a:latin typeface="Cascadia Mono" panose="020B0609020000020004" pitchFamily="49" charset="0"/>
              </a:rPr>
              <a:t>            }</a:t>
            </a:r>
          </a:p>
        </p:txBody>
      </p:sp>
      <p:sp>
        <p:nvSpPr>
          <p:cNvPr id="2" name="CuadroTexto 1">
            <a:extLst>
              <a:ext uri="{FF2B5EF4-FFF2-40B4-BE49-F238E27FC236}">
                <a16:creationId xmlns:a16="http://schemas.microsoft.com/office/drawing/2014/main" id="{7C1EA810-2DE0-DA78-1DF3-A1EB9250881A}"/>
              </a:ext>
            </a:extLst>
          </p:cNvPr>
          <p:cNvSpPr txBox="1"/>
          <p:nvPr/>
        </p:nvSpPr>
        <p:spPr>
          <a:xfrm>
            <a:off x="8039479" y="1267485"/>
            <a:ext cx="3223032" cy="1077218"/>
          </a:xfrm>
          <a:prstGeom prst="rect">
            <a:avLst/>
          </a:prstGeom>
          <a:noFill/>
        </p:spPr>
        <p:txBody>
          <a:bodyPr wrap="square" rtlCol="0">
            <a:spAutoFit/>
          </a:bodyPr>
          <a:lstStyle/>
          <a:p>
            <a:pPr algn="ctr"/>
            <a:r>
              <a:rPr lang="en-GB" sz="3200" dirty="0">
                <a:highlight>
                  <a:srgbClr val="FFFF00"/>
                </a:highlight>
              </a:rPr>
              <a:t>Codigo del MainPage.xaml.cs</a:t>
            </a:r>
            <a:endParaRPr lang="en-US" sz="3200" dirty="0">
              <a:highlight>
                <a:srgbClr val="FFFF00"/>
              </a:highlight>
            </a:endParaRPr>
          </a:p>
        </p:txBody>
      </p:sp>
    </p:spTree>
    <p:extLst>
      <p:ext uri="{BB962C8B-B14F-4D97-AF65-F5344CB8AC3E}">
        <p14:creationId xmlns:p14="http://schemas.microsoft.com/office/powerpoint/2010/main" val="1384671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D5A511-3890-4FCE-93D0-159EAADED557}"/>
              </a:ext>
            </a:extLst>
          </p:cNvPr>
          <p:cNvSpPr txBox="1"/>
          <p:nvPr/>
        </p:nvSpPr>
        <p:spPr>
          <a:xfrm>
            <a:off x="177164" y="420484"/>
            <a:ext cx="11403106" cy="6017032"/>
          </a:xfrm>
          <a:prstGeom prst="rect">
            <a:avLst/>
          </a:prstGeom>
          <a:noFill/>
        </p:spPr>
        <p:txBody>
          <a:bodyPr wrap="square">
            <a:spAutoFit/>
          </a:bodyPr>
          <a:lstStyle/>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Validar que las notas no sean mayores que los máximos permitidos</a:t>
            </a:r>
            <a:endParaRPr lang="es-E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const</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double</a:t>
            </a:r>
            <a:r>
              <a:rPr lang="en-US" sz="1100" dirty="0">
                <a:solidFill>
                  <a:srgbClr val="000000"/>
                </a:solidFill>
                <a:latin typeface="Cascadia Mono" panose="020B0609020000020004" pitchFamily="49" charset="0"/>
              </a:rPr>
              <a:t> notaMaximaAsistencia = 10;</a:t>
            </a: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const</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double</a:t>
            </a:r>
            <a:r>
              <a:rPr lang="en-US" sz="1100" dirty="0">
                <a:solidFill>
                  <a:srgbClr val="000000"/>
                </a:solidFill>
                <a:latin typeface="Cascadia Mono" panose="020B0609020000020004" pitchFamily="49" charset="0"/>
              </a:rPr>
              <a:t> notaMaximaTrabajoPractico = 20;</a:t>
            </a: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const</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double</a:t>
            </a:r>
            <a:r>
              <a:rPr lang="en-US" sz="1100" dirty="0">
                <a:solidFill>
                  <a:srgbClr val="000000"/>
                </a:solidFill>
                <a:latin typeface="Cascadia Mono" panose="020B0609020000020004" pitchFamily="49" charset="0"/>
              </a:rPr>
              <a:t> notaMaximaExamenParcial = 20;</a:t>
            </a: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const</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double</a:t>
            </a:r>
            <a:r>
              <a:rPr lang="en-US" sz="1100" dirty="0">
                <a:solidFill>
                  <a:srgbClr val="000000"/>
                </a:solidFill>
                <a:latin typeface="Cascadia Mono" panose="020B0609020000020004" pitchFamily="49" charset="0"/>
              </a:rPr>
              <a:t> notaMaximaExamenFinal = 50;</a:t>
            </a:r>
          </a:p>
          <a:p>
            <a:endParaRPr lang="en-US" sz="1100" dirty="0">
              <a:solidFill>
                <a:srgbClr val="000000"/>
              </a:solidFill>
              <a:latin typeface="Cascadia Mono" panose="020B0609020000020004" pitchFamily="49" charset="0"/>
            </a:endParaRPr>
          </a:p>
          <a:p>
            <a:r>
              <a:rPr lang="es-ES" sz="1100" dirty="0">
                <a:solidFill>
                  <a:srgbClr val="000000"/>
                </a:solidFill>
                <a:latin typeface="Cascadia Mono" panose="020B0609020000020004" pitchFamily="49" charset="0"/>
              </a:rPr>
              <a:t>            </a:t>
            </a:r>
            <a:r>
              <a:rPr lang="es-ES" sz="1100" dirty="0">
                <a:solidFill>
                  <a:srgbClr val="0000FF"/>
                </a:solidFill>
                <a:latin typeface="Cascadia Mono" panose="020B0609020000020004" pitchFamily="49" charset="0"/>
              </a:rPr>
              <a:t>if</a:t>
            </a:r>
            <a:r>
              <a:rPr lang="es-ES" sz="1100" dirty="0">
                <a:solidFill>
                  <a:srgbClr val="000000"/>
                </a:solidFill>
                <a:latin typeface="Cascadia Mono" panose="020B0609020000020004" pitchFamily="49" charset="0"/>
              </a:rPr>
              <a:t> (asistencia &gt; notaMaximaAsistencia || trabajoPractico &gt; notaMaximaTrabajoPractico ||</a:t>
            </a:r>
          </a:p>
          <a:p>
            <a:r>
              <a:rPr lang="en-US" sz="1100" dirty="0">
                <a:solidFill>
                  <a:srgbClr val="000000"/>
                </a:solidFill>
                <a:latin typeface="Cascadia Mono" panose="020B0609020000020004" pitchFamily="49" charset="0"/>
              </a:rPr>
              <a:t>                examenParcial &gt; notaMaximaExamenParcial || examenFinal &gt; notaMaximaExamenFinal)</a:t>
            </a:r>
          </a:p>
          <a:p>
            <a:r>
              <a:rPr lang="en-US" sz="1100" dirty="0">
                <a:solidFill>
                  <a:srgbClr val="000000"/>
                </a:solidFill>
                <a:latin typeface="Cascadia Mono" panose="020B0609020000020004" pitchFamily="49" charset="0"/>
              </a:rPr>
              <a:t>            {</a:t>
            </a:r>
          </a:p>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Mostrar un mensaje de error si alguna nota es mayor que el límite máximo</a:t>
            </a:r>
            <a:endParaRPr lang="es-ES" sz="1100" dirty="0">
              <a:solidFill>
                <a:srgbClr val="000000"/>
              </a:solidFill>
              <a:latin typeface="Cascadia Mono" panose="020B0609020000020004" pitchFamily="49" charset="0"/>
            </a:endParaRPr>
          </a:p>
          <a:p>
            <a:r>
              <a:rPr lang="es-ES" sz="1100" dirty="0">
                <a:solidFill>
                  <a:srgbClr val="000000"/>
                </a:solidFill>
                <a:latin typeface="Cascadia Mono" panose="020B0609020000020004" pitchFamily="49" charset="0"/>
              </a:rPr>
              <a:t>                </a:t>
            </a:r>
            <a:r>
              <a:rPr lang="es-ES" sz="1100" dirty="0">
                <a:solidFill>
                  <a:srgbClr val="0000FF"/>
                </a:solidFill>
                <a:latin typeface="Cascadia Mono" panose="020B0609020000020004" pitchFamily="49" charset="0"/>
              </a:rPr>
              <a:t>await</a:t>
            </a:r>
            <a:r>
              <a:rPr lang="es-ES" sz="1100" dirty="0">
                <a:solidFill>
                  <a:srgbClr val="000000"/>
                </a:solidFill>
                <a:latin typeface="Cascadia Mono" panose="020B0609020000020004" pitchFamily="49" charset="0"/>
              </a:rPr>
              <a:t> DisplayAlert(</a:t>
            </a:r>
            <a:r>
              <a:rPr lang="es-ES" sz="1100" dirty="0">
                <a:solidFill>
                  <a:srgbClr val="A31515"/>
                </a:solidFill>
                <a:latin typeface="Cascadia Mono" panose="020B0609020000020004" pitchFamily="49" charset="0"/>
              </a:rPr>
              <a:t>"Error"</a:t>
            </a:r>
            <a:r>
              <a:rPr lang="es-ES" sz="1100" dirty="0">
                <a:solidFill>
                  <a:srgbClr val="000000"/>
                </a:solidFill>
                <a:latin typeface="Cascadia Mono" panose="020B0609020000020004" pitchFamily="49" charset="0"/>
              </a:rPr>
              <a:t>, </a:t>
            </a:r>
            <a:r>
              <a:rPr lang="es-ES" sz="1100" dirty="0">
                <a:solidFill>
                  <a:srgbClr val="A31515"/>
                </a:solidFill>
                <a:latin typeface="Cascadia Mono" panose="020B0609020000020004" pitchFamily="49" charset="0"/>
              </a:rPr>
              <a:t>"Por favor, ingrese notas válidas (no mayores que los máximos permitidos)."</a:t>
            </a:r>
            <a:r>
              <a:rPr lang="es-ES" sz="1100" dirty="0">
                <a:solidFill>
                  <a:srgbClr val="000000"/>
                </a:solidFill>
                <a:latin typeface="Cascadia Mono" panose="020B0609020000020004" pitchFamily="49" charset="0"/>
              </a:rPr>
              <a:t>, </a:t>
            </a:r>
            <a:r>
              <a:rPr lang="es-ES" sz="1100" dirty="0">
                <a:solidFill>
                  <a:srgbClr val="A31515"/>
                </a:solidFill>
                <a:latin typeface="Cascadia Mono" panose="020B0609020000020004" pitchFamily="49" charset="0"/>
              </a:rPr>
              <a:t>"Aceptar"</a:t>
            </a:r>
            <a:r>
              <a:rPr lang="es-ES" sz="1100" dirty="0">
                <a:solidFill>
                  <a:srgbClr val="000000"/>
                </a:solidFill>
                <a:latin typeface="Cascadia Mono" panose="020B0609020000020004" pitchFamily="49" charset="0"/>
              </a:rPr>
              <a:t>);</a:t>
            </a: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return</a:t>
            </a:r>
            <a:r>
              <a:rPr lang="en-US" sz="1100" dirty="0">
                <a:solidFill>
                  <a:srgbClr val="000000"/>
                </a:solidFill>
                <a:latin typeface="Cascadia Mono" panose="020B0609020000020004" pitchFamily="49" charset="0"/>
              </a:rPr>
              <a:t>; </a:t>
            </a:r>
            <a:r>
              <a:rPr lang="en-US" sz="1100" dirty="0">
                <a:solidFill>
                  <a:srgbClr val="008000"/>
                </a:solidFill>
                <a:latin typeface="Cascadia Mono" panose="020B0609020000020004" pitchFamily="49" charset="0"/>
              </a:rPr>
              <a:t>// Salir del evento para evitar cálculos incorrectos</a:t>
            </a:r>
            <a:endParaRPr lang="en-U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p>
          <a:p>
            <a:endParaRPr lang="en-US" sz="1100" dirty="0">
              <a:solidFill>
                <a:srgbClr val="000000"/>
              </a:solidFill>
              <a:latin typeface="Cascadia Mono" panose="020B0609020000020004" pitchFamily="49" charset="0"/>
            </a:endParaRPr>
          </a:p>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Calcular la nota final sumando las notas de asistencia, trabajoPractico, examenParcial y examenFinal</a:t>
            </a:r>
            <a:endParaRPr lang="es-E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double</a:t>
            </a:r>
            <a:r>
              <a:rPr lang="en-US" sz="1100" dirty="0">
                <a:solidFill>
                  <a:srgbClr val="000000"/>
                </a:solidFill>
                <a:latin typeface="Cascadia Mono" panose="020B0609020000020004" pitchFamily="49" charset="0"/>
              </a:rPr>
              <a:t> notaFinal = asistencia + trabajoPractico + examenParcial + examenFinal;</a:t>
            </a:r>
          </a:p>
          <a:p>
            <a:endParaRPr lang="en-US" sz="1100" dirty="0">
              <a:solidFill>
                <a:srgbClr val="000000"/>
              </a:solidFill>
              <a:latin typeface="Cascadia Mono" panose="020B0609020000020004" pitchFamily="49" charset="0"/>
            </a:endParaRPr>
          </a:p>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Asegurar que cada nota no sea mayor que su nota máxima permitida</a:t>
            </a:r>
            <a:endParaRPr lang="es-E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if</a:t>
            </a:r>
            <a:r>
              <a:rPr lang="en-US" sz="1100" dirty="0">
                <a:solidFill>
                  <a:srgbClr val="000000"/>
                </a:solidFill>
                <a:latin typeface="Cascadia Mono" panose="020B0609020000020004" pitchFamily="49" charset="0"/>
              </a:rPr>
              <a:t> (asistencia &gt; notaMaximaAsistencia)</a:t>
            </a:r>
          </a:p>
          <a:p>
            <a:r>
              <a:rPr lang="en-US" sz="1100" dirty="0">
                <a:solidFill>
                  <a:srgbClr val="000000"/>
                </a:solidFill>
                <a:latin typeface="Cascadia Mono" panose="020B0609020000020004" pitchFamily="49" charset="0"/>
              </a:rPr>
              <a:t>                asistencia = notaMaximaAsistencia;</a:t>
            </a: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if</a:t>
            </a:r>
            <a:r>
              <a:rPr lang="en-US" sz="1100" dirty="0">
                <a:solidFill>
                  <a:srgbClr val="000000"/>
                </a:solidFill>
                <a:latin typeface="Cascadia Mono" panose="020B0609020000020004" pitchFamily="49" charset="0"/>
              </a:rPr>
              <a:t> (trabajoPractico &gt; notaMaximaTrabajoPractico)</a:t>
            </a:r>
          </a:p>
          <a:p>
            <a:r>
              <a:rPr lang="en-US" sz="1100" dirty="0">
                <a:solidFill>
                  <a:srgbClr val="000000"/>
                </a:solidFill>
                <a:latin typeface="Cascadia Mono" panose="020B0609020000020004" pitchFamily="49" charset="0"/>
              </a:rPr>
              <a:t>                trabajoPractico = notaMaximaTrabajoPractico;</a:t>
            </a: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if</a:t>
            </a:r>
            <a:r>
              <a:rPr lang="en-US" sz="1100" dirty="0">
                <a:solidFill>
                  <a:srgbClr val="000000"/>
                </a:solidFill>
                <a:latin typeface="Cascadia Mono" panose="020B0609020000020004" pitchFamily="49" charset="0"/>
              </a:rPr>
              <a:t> (examenParcial &gt; notaMaximaExamenParcial)</a:t>
            </a:r>
          </a:p>
          <a:p>
            <a:r>
              <a:rPr lang="en-US" sz="1100" dirty="0">
                <a:solidFill>
                  <a:srgbClr val="000000"/>
                </a:solidFill>
                <a:latin typeface="Cascadia Mono" panose="020B0609020000020004" pitchFamily="49" charset="0"/>
              </a:rPr>
              <a:t>                examenParcial = notaMaximaExamenParcial;</a:t>
            </a: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if</a:t>
            </a:r>
            <a:r>
              <a:rPr lang="en-US" sz="1100" dirty="0">
                <a:solidFill>
                  <a:srgbClr val="000000"/>
                </a:solidFill>
                <a:latin typeface="Cascadia Mono" panose="020B0609020000020004" pitchFamily="49" charset="0"/>
              </a:rPr>
              <a:t> (examenFinal &gt; notaMaximaExamenFinal)</a:t>
            </a:r>
          </a:p>
          <a:p>
            <a:r>
              <a:rPr lang="en-US" sz="1100" dirty="0">
                <a:solidFill>
                  <a:srgbClr val="000000"/>
                </a:solidFill>
                <a:latin typeface="Cascadia Mono" panose="020B0609020000020004" pitchFamily="49" charset="0"/>
              </a:rPr>
              <a:t>                examenFinal = notaMaximaExamenFinal;</a:t>
            </a:r>
          </a:p>
          <a:p>
            <a:endParaRPr lang="en-US" sz="1100" dirty="0">
              <a:solidFill>
                <a:srgbClr val="000000"/>
              </a:solidFill>
              <a:latin typeface="Cascadia Mono" panose="020B0609020000020004" pitchFamily="49" charset="0"/>
            </a:endParaRPr>
          </a:p>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Recalcular la nota final después de asegurarse de que cada nota esté dentro del rango permitido</a:t>
            </a:r>
            <a:endParaRPr lang="es-E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notaFinal = asistencia + trabajoPractico + examenParcial + examenFinal;</a:t>
            </a:r>
          </a:p>
          <a:p>
            <a:endParaRPr lang="en-US" sz="1100" dirty="0">
              <a:solidFill>
                <a:srgbClr val="000000"/>
              </a:solidFill>
              <a:latin typeface="Cascadia Mono" panose="020B0609020000020004" pitchFamily="49" charset="0"/>
            </a:endParaRPr>
          </a:p>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Asegurar que la nota final no sea mayor que 100</a:t>
            </a:r>
            <a:endParaRPr lang="es-E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if</a:t>
            </a:r>
            <a:r>
              <a:rPr lang="en-US" sz="1100" dirty="0">
                <a:solidFill>
                  <a:srgbClr val="000000"/>
                </a:solidFill>
                <a:latin typeface="Cascadia Mono" panose="020B0609020000020004" pitchFamily="49" charset="0"/>
              </a:rPr>
              <a:t> (notaFinal &gt; 100)</a:t>
            </a:r>
          </a:p>
          <a:p>
            <a:r>
              <a:rPr lang="en-US" sz="1100" dirty="0">
                <a:solidFill>
                  <a:srgbClr val="000000"/>
                </a:solidFill>
                <a:latin typeface="Cascadia Mono" panose="020B0609020000020004" pitchFamily="49" charset="0"/>
              </a:rPr>
              <a:t>                notaFinal = 100;</a:t>
            </a:r>
          </a:p>
          <a:p>
            <a:endParaRPr lang="en-US" sz="1100" dirty="0">
              <a:solidFill>
                <a:srgbClr val="000000"/>
              </a:solidFill>
              <a:latin typeface="Cascadia Mono" panose="020B0609020000020004" pitchFamily="49" charset="0"/>
            </a:endParaRPr>
          </a:p>
          <a:p>
            <a:r>
              <a:rPr lang="es-ES" sz="1100" dirty="0">
                <a:solidFill>
                  <a:srgbClr val="000000"/>
                </a:solidFill>
                <a:latin typeface="Cascadia Mono" panose="020B0609020000020004" pitchFamily="49" charset="0"/>
              </a:rPr>
              <a:t>            </a:t>
            </a:r>
            <a:endParaRPr lang="en-US" sz="1100" dirty="0"/>
          </a:p>
        </p:txBody>
      </p:sp>
      <p:sp>
        <p:nvSpPr>
          <p:cNvPr id="2" name="CuadroTexto 1">
            <a:extLst>
              <a:ext uri="{FF2B5EF4-FFF2-40B4-BE49-F238E27FC236}">
                <a16:creationId xmlns:a16="http://schemas.microsoft.com/office/drawing/2014/main" id="{B349425C-023D-DDB9-0274-59568C0306F4}"/>
              </a:ext>
            </a:extLst>
          </p:cNvPr>
          <p:cNvSpPr txBox="1"/>
          <p:nvPr/>
        </p:nvSpPr>
        <p:spPr>
          <a:xfrm>
            <a:off x="8700382" y="147589"/>
            <a:ext cx="3413155" cy="1569660"/>
          </a:xfrm>
          <a:prstGeom prst="rect">
            <a:avLst/>
          </a:prstGeom>
          <a:noFill/>
        </p:spPr>
        <p:txBody>
          <a:bodyPr wrap="square" rtlCol="0">
            <a:spAutoFit/>
          </a:bodyPr>
          <a:lstStyle/>
          <a:p>
            <a:pPr algn="ctr"/>
            <a:r>
              <a:rPr lang="en-GB" sz="3200" dirty="0">
                <a:highlight>
                  <a:srgbClr val="FFFF00"/>
                </a:highlight>
              </a:rPr>
              <a:t>Continuacion Codigo del MainPage.xaml</a:t>
            </a:r>
            <a:endParaRPr lang="en-US" sz="3200" dirty="0">
              <a:highlight>
                <a:srgbClr val="FFFF00"/>
              </a:highlight>
            </a:endParaRPr>
          </a:p>
        </p:txBody>
      </p:sp>
    </p:spTree>
    <p:extLst>
      <p:ext uri="{BB962C8B-B14F-4D97-AF65-F5344CB8AC3E}">
        <p14:creationId xmlns:p14="http://schemas.microsoft.com/office/powerpoint/2010/main" val="1865293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92ED47-4A97-4754-A63D-C6C44FB0F016}"/>
              </a:ext>
            </a:extLst>
          </p:cNvPr>
          <p:cNvSpPr txBox="1"/>
          <p:nvPr/>
        </p:nvSpPr>
        <p:spPr>
          <a:xfrm>
            <a:off x="453278" y="335845"/>
            <a:ext cx="11285443" cy="6186309"/>
          </a:xfrm>
          <a:prstGeom prst="rect">
            <a:avLst/>
          </a:prstGeom>
          <a:noFill/>
        </p:spPr>
        <p:txBody>
          <a:bodyPr wrap="square">
            <a:spAutoFit/>
          </a:bodyPr>
          <a:lstStyle/>
          <a:p>
            <a:r>
              <a:rPr lang="es-ES" sz="1100" dirty="0">
                <a:solidFill>
                  <a:srgbClr val="008000"/>
                </a:solidFill>
                <a:latin typeface="Cascadia Mono" panose="020B0609020000020004" pitchFamily="49" charset="0"/>
              </a:rPr>
              <a:t>// Asignar la nota final a la etiqueta correspondiente para mostrarla en la interfaz gráfica</a:t>
            </a:r>
            <a:endParaRPr lang="es-E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NotaFinalLabel.Text = notaFinal.ToString();</a:t>
            </a:r>
          </a:p>
          <a:p>
            <a:endParaRPr lang="en-US" sz="1100" dirty="0">
              <a:solidFill>
                <a:srgbClr val="000000"/>
              </a:solidFill>
              <a:latin typeface="Cascadia Mono" panose="020B0609020000020004" pitchFamily="49" charset="0"/>
            </a:endParaRPr>
          </a:p>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Asignar la equivalencia en letra a la etiqueta correspondiente basándose en la nota final</a:t>
            </a:r>
            <a:endParaRPr lang="es-E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if</a:t>
            </a:r>
            <a:r>
              <a:rPr lang="en-US" sz="1100" dirty="0">
                <a:solidFill>
                  <a:srgbClr val="000000"/>
                </a:solidFill>
                <a:latin typeface="Cascadia Mono" panose="020B0609020000020004" pitchFamily="49" charset="0"/>
              </a:rPr>
              <a:t> (notaFinal &gt;= 90)</a:t>
            </a:r>
          </a:p>
          <a:p>
            <a:r>
              <a:rPr lang="en-US" sz="1100" dirty="0">
                <a:solidFill>
                  <a:srgbClr val="000000"/>
                </a:solidFill>
                <a:latin typeface="Cascadia Mono" panose="020B0609020000020004" pitchFamily="49" charset="0"/>
              </a:rPr>
              <a:t>                EquivalenciaLabel.Text = </a:t>
            </a:r>
            <a:r>
              <a:rPr lang="en-US" sz="1100" dirty="0">
                <a:solidFill>
                  <a:srgbClr val="A31515"/>
                </a:solidFill>
                <a:latin typeface="Cascadia Mono" panose="020B0609020000020004" pitchFamily="49" charset="0"/>
              </a:rPr>
              <a:t>"A"</a:t>
            </a:r>
            <a:r>
              <a:rPr lang="en-US" sz="1100" dirty="0">
                <a:solidFill>
                  <a:srgbClr val="000000"/>
                </a:solidFill>
                <a:latin typeface="Cascadia Mono" panose="020B0609020000020004" pitchFamily="49" charset="0"/>
              </a:rPr>
              <a:t>;</a:t>
            </a: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else</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if</a:t>
            </a:r>
            <a:r>
              <a:rPr lang="en-US" sz="1100" dirty="0">
                <a:solidFill>
                  <a:srgbClr val="000000"/>
                </a:solidFill>
                <a:latin typeface="Cascadia Mono" panose="020B0609020000020004" pitchFamily="49" charset="0"/>
              </a:rPr>
              <a:t> (notaFinal &gt;= 80)</a:t>
            </a:r>
          </a:p>
          <a:p>
            <a:r>
              <a:rPr lang="en-US" sz="1100" dirty="0">
                <a:solidFill>
                  <a:srgbClr val="000000"/>
                </a:solidFill>
                <a:latin typeface="Cascadia Mono" panose="020B0609020000020004" pitchFamily="49" charset="0"/>
              </a:rPr>
              <a:t>                EquivalenciaLabel.Text = </a:t>
            </a:r>
            <a:r>
              <a:rPr lang="en-US" sz="1100" dirty="0">
                <a:solidFill>
                  <a:srgbClr val="A31515"/>
                </a:solidFill>
                <a:latin typeface="Cascadia Mono" panose="020B0609020000020004" pitchFamily="49" charset="0"/>
              </a:rPr>
              <a:t>"B"</a:t>
            </a:r>
            <a:r>
              <a:rPr lang="en-US" sz="1100" dirty="0">
                <a:solidFill>
                  <a:srgbClr val="000000"/>
                </a:solidFill>
                <a:latin typeface="Cascadia Mono" panose="020B0609020000020004" pitchFamily="49" charset="0"/>
              </a:rPr>
              <a:t>;</a:t>
            </a: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else</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if</a:t>
            </a:r>
            <a:r>
              <a:rPr lang="en-US" sz="1100" dirty="0">
                <a:solidFill>
                  <a:srgbClr val="000000"/>
                </a:solidFill>
                <a:latin typeface="Cascadia Mono" panose="020B0609020000020004" pitchFamily="49" charset="0"/>
              </a:rPr>
              <a:t> (notaFinal &gt;= 75)</a:t>
            </a:r>
          </a:p>
          <a:p>
            <a:r>
              <a:rPr lang="en-US" sz="1100" dirty="0">
                <a:solidFill>
                  <a:srgbClr val="000000"/>
                </a:solidFill>
                <a:latin typeface="Cascadia Mono" panose="020B0609020000020004" pitchFamily="49" charset="0"/>
              </a:rPr>
              <a:t>                EquivalenciaLabel.Text = </a:t>
            </a:r>
            <a:r>
              <a:rPr lang="en-US" sz="1100" dirty="0">
                <a:solidFill>
                  <a:srgbClr val="A31515"/>
                </a:solidFill>
                <a:latin typeface="Cascadia Mono" panose="020B0609020000020004" pitchFamily="49" charset="0"/>
              </a:rPr>
              <a:t>"C"</a:t>
            </a:r>
            <a:r>
              <a:rPr lang="en-US" sz="1100" dirty="0">
                <a:solidFill>
                  <a:srgbClr val="000000"/>
                </a:solidFill>
                <a:latin typeface="Cascadia Mono" panose="020B0609020000020004" pitchFamily="49" charset="0"/>
              </a:rPr>
              <a:t>;</a:t>
            </a: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else</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if</a:t>
            </a:r>
            <a:r>
              <a:rPr lang="en-US" sz="1100" dirty="0">
                <a:solidFill>
                  <a:srgbClr val="000000"/>
                </a:solidFill>
                <a:latin typeface="Cascadia Mono" panose="020B0609020000020004" pitchFamily="49" charset="0"/>
              </a:rPr>
              <a:t> (notaFinal &gt;= 70)</a:t>
            </a:r>
          </a:p>
          <a:p>
            <a:r>
              <a:rPr lang="en-US" sz="1100" dirty="0">
                <a:solidFill>
                  <a:srgbClr val="000000"/>
                </a:solidFill>
                <a:latin typeface="Cascadia Mono" panose="020B0609020000020004" pitchFamily="49" charset="0"/>
              </a:rPr>
              <a:t>                EquivalenciaLabel.Text = </a:t>
            </a:r>
            <a:r>
              <a:rPr lang="en-US" sz="1100" dirty="0">
                <a:solidFill>
                  <a:srgbClr val="A31515"/>
                </a:solidFill>
                <a:latin typeface="Cascadia Mono" panose="020B0609020000020004" pitchFamily="49" charset="0"/>
              </a:rPr>
              <a:t>"D"</a:t>
            </a:r>
            <a:r>
              <a:rPr lang="en-US" sz="1100" dirty="0">
                <a:solidFill>
                  <a:srgbClr val="000000"/>
                </a:solidFill>
                <a:latin typeface="Cascadia Mono" panose="020B0609020000020004" pitchFamily="49" charset="0"/>
              </a:rPr>
              <a:t>;</a:t>
            </a: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else</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if</a:t>
            </a:r>
            <a:r>
              <a:rPr lang="en-US" sz="1100" dirty="0">
                <a:solidFill>
                  <a:srgbClr val="000000"/>
                </a:solidFill>
                <a:latin typeface="Cascadia Mono" panose="020B0609020000020004" pitchFamily="49" charset="0"/>
              </a:rPr>
              <a:t> (notaFinal &gt;= 60)</a:t>
            </a:r>
          </a:p>
          <a:p>
            <a:r>
              <a:rPr lang="en-US" sz="1100" dirty="0">
                <a:solidFill>
                  <a:srgbClr val="000000"/>
                </a:solidFill>
                <a:latin typeface="Cascadia Mono" panose="020B0609020000020004" pitchFamily="49" charset="0"/>
              </a:rPr>
              <a:t>                EquivalenciaLabel.Text = </a:t>
            </a:r>
            <a:r>
              <a:rPr lang="en-US" sz="1100" dirty="0">
                <a:solidFill>
                  <a:srgbClr val="A31515"/>
                </a:solidFill>
                <a:latin typeface="Cascadia Mono" panose="020B0609020000020004" pitchFamily="49" charset="0"/>
              </a:rPr>
              <a:t>"FE"</a:t>
            </a:r>
            <a:r>
              <a:rPr lang="en-US" sz="1100" dirty="0">
                <a:solidFill>
                  <a:srgbClr val="000000"/>
                </a:solidFill>
                <a:latin typeface="Cascadia Mono" panose="020B0609020000020004" pitchFamily="49" charset="0"/>
              </a:rPr>
              <a:t>;</a:t>
            </a: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else</a:t>
            </a:r>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if</a:t>
            </a:r>
            <a:r>
              <a:rPr lang="en-US" sz="1100" dirty="0">
                <a:solidFill>
                  <a:srgbClr val="000000"/>
                </a:solidFill>
                <a:latin typeface="Cascadia Mono" panose="020B0609020000020004" pitchFamily="49" charset="0"/>
              </a:rPr>
              <a:t> (notaFinal &gt;= 50)</a:t>
            </a:r>
          </a:p>
          <a:p>
            <a:r>
              <a:rPr lang="en-US" sz="1100" dirty="0">
                <a:solidFill>
                  <a:srgbClr val="000000"/>
                </a:solidFill>
                <a:latin typeface="Cascadia Mono" panose="020B0609020000020004" pitchFamily="49" charset="0"/>
              </a:rPr>
              <a:t>                EquivalenciaLabel.Text = </a:t>
            </a:r>
            <a:r>
              <a:rPr lang="en-US" sz="1100" dirty="0">
                <a:solidFill>
                  <a:srgbClr val="A31515"/>
                </a:solidFill>
                <a:latin typeface="Cascadia Mono" panose="020B0609020000020004" pitchFamily="49" charset="0"/>
              </a:rPr>
              <a:t>"FI"</a:t>
            </a:r>
            <a:r>
              <a:rPr lang="en-US" sz="1100" dirty="0">
                <a:solidFill>
                  <a:srgbClr val="000000"/>
                </a:solidFill>
                <a:latin typeface="Cascadia Mono" panose="020B0609020000020004" pitchFamily="49" charset="0"/>
              </a:rPr>
              <a:t>;</a:t>
            </a: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else</a:t>
            </a:r>
            <a:endParaRPr lang="en-U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EquivalenciaLabel.Text = </a:t>
            </a:r>
            <a:r>
              <a:rPr lang="en-US" sz="1100" dirty="0">
                <a:solidFill>
                  <a:srgbClr val="A31515"/>
                </a:solidFill>
                <a:latin typeface="Cascadia Mono" panose="020B0609020000020004" pitchFamily="49" charset="0"/>
              </a:rPr>
              <a:t>"F"</a:t>
            </a:r>
            <a:r>
              <a:rPr lang="en-US" sz="1100" dirty="0">
                <a:solidFill>
                  <a:srgbClr val="000000"/>
                </a:solidFill>
                <a:latin typeface="Cascadia Mono" panose="020B0609020000020004" pitchFamily="49" charset="0"/>
              </a:rPr>
              <a:t>;</a:t>
            </a:r>
          </a:p>
          <a:p>
            <a:endParaRPr lang="en-US" sz="1100" dirty="0">
              <a:solidFill>
                <a:srgbClr val="000000"/>
              </a:solidFill>
              <a:latin typeface="Cascadia Mono" panose="020B0609020000020004" pitchFamily="49" charset="0"/>
            </a:endParaRPr>
          </a:p>
          <a:p>
            <a:r>
              <a:rPr lang="es-ES" sz="1100" dirty="0">
                <a:solidFill>
                  <a:srgbClr val="000000"/>
                </a:solidFill>
                <a:latin typeface="Cascadia Mono" panose="020B0609020000020004" pitchFamily="49" charset="0"/>
              </a:rPr>
              <a:t>            </a:t>
            </a:r>
            <a:r>
              <a:rPr lang="es-ES" sz="1100" dirty="0">
                <a:solidFill>
                  <a:srgbClr val="008000"/>
                </a:solidFill>
                <a:latin typeface="Cascadia Mono" panose="020B0609020000020004" pitchFamily="49" charset="0"/>
              </a:rPr>
              <a:t>// Nuevo Label para mostrar "APROBADO" o "DESAPROBADO" y cambiar el color de fondo</a:t>
            </a:r>
            <a:endParaRPr lang="es-E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resultadoLabel.FontSize = 24;</a:t>
            </a:r>
          </a:p>
          <a:p>
            <a:r>
              <a:rPr lang="en-US" sz="1100" dirty="0">
                <a:solidFill>
                  <a:srgbClr val="000000"/>
                </a:solidFill>
                <a:latin typeface="Cascadia Mono" panose="020B0609020000020004" pitchFamily="49" charset="0"/>
              </a:rPr>
              <a:t>            resultadoLabel.HorizontalOptions = LayoutOptions.CenterAndExpand;</a:t>
            </a:r>
          </a:p>
          <a:p>
            <a:endParaRPr lang="en-U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if</a:t>
            </a:r>
            <a:r>
              <a:rPr lang="en-US" sz="1100" dirty="0">
                <a:solidFill>
                  <a:srgbClr val="000000"/>
                </a:solidFill>
                <a:latin typeface="Cascadia Mono" panose="020B0609020000020004" pitchFamily="49" charset="0"/>
              </a:rPr>
              <a:t> (notaFinal &gt;= 70)</a:t>
            </a:r>
          </a:p>
          <a:p>
            <a:r>
              <a:rPr lang="en-US" sz="1100" dirty="0">
                <a:solidFill>
                  <a:srgbClr val="000000"/>
                </a:solidFill>
                <a:latin typeface="Cascadia Mono" panose="020B0609020000020004" pitchFamily="49" charset="0"/>
              </a:rPr>
              <a:t>            {</a:t>
            </a:r>
          </a:p>
          <a:p>
            <a:r>
              <a:rPr lang="en-US" sz="1100" dirty="0">
                <a:solidFill>
                  <a:srgbClr val="000000"/>
                </a:solidFill>
                <a:latin typeface="Cascadia Mono" panose="020B0609020000020004" pitchFamily="49" charset="0"/>
              </a:rPr>
              <a:t>                resultadoLabel.Text = </a:t>
            </a:r>
            <a:r>
              <a:rPr lang="en-US" sz="1100" dirty="0">
                <a:solidFill>
                  <a:srgbClr val="A31515"/>
                </a:solidFill>
                <a:latin typeface="Cascadia Mono" panose="020B0609020000020004" pitchFamily="49" charset="0"/>
              </a:rPr>
              <a:t>"🆗 APROBADO"</a:t>
            </a:r>
            <a:r>
              <a:rPr lang="en-US" sz="1100" dirty="0">
                <a:solidFill>
                  <a:srgbClr val="000000"/>
                </a:solidFill>
                <a:latin typeface="Cascadia Mono" panose="020B0609020000020004" pitchFamily="49" charset="0"/>
              </a:rPr>
              <a:t>;</a:t>
            </a:r>
          </a:p>
          <a:p>
            <a:r>
              <a:rPr lang="en-US" sz="1100" dirty="0">
                <a:solidFill>
                  <a:srgbClr val="000000"/>
                </a:solidFill>
                <a:latin typeface="Cascadia Mono" panose="020B0609020000020004" pitchFamily="49" charset="0"/>
              </a:rPr>
              <a:t>                resultadoLabel.TextColor = Color.Green;</a:t>
            </a:r>
          </a:p>
          <a:p>
            <a:r>
              <a:rPr lang="en-US" sz="1100" dirty="0">
                <a:solidFill>
                  <a:srgbClr val="000000"/>
                </a:solidFill>
                <a:latin typeface="Cascadia Mono" panose="020B0609020000020004" pitchFamily="49" charset="0"/>
              </a:rPr>
              <a:t>            }</a:t>
            </a:r>
          </a:p>
          <a:p>
            <a:r>
              <a:rPr lang="en-US" sz="1100" dirty="0">
                <a:solidFill>
                  <a:srgbClr val="000000"/>
                </a:solidFill>
                <a:latin typeface="Cascadia Mono" panose="020B0609020000020004" pitchFamily="49" charset="0"/>
              </a:rPr>
              <a:t>            </a:t>
            </a:r>
            <a:r>
              <a:rPr lang="en-US" sz="1100" dirty="0">
                <a:solidFill>
                  <a:srgbClr val="0000FF"/>
                </a:solidFill>
                <a:latin typeface="Cascadia Mono" panose="020B0609020000020004" pitchFamily="49" charset="0"/>
              </a:rPr>
              <a:t>else</a:t>
            </a:r>
            <a:endParaRPr lang="en-US" sz="1100" dirty="0">
              <a:solidFill>
                <a:srgbClr val="000000"/>
              </a:solidFill>
              <a:latin typeface="Cascadia Mono" panose="020B0609020000020004" pitchFamily="49" charset="0"/>
            </a:endParaRPr>
          </a:p>
          <a:p>
            <a:r>
              <a:rPr lang="en-US" sz="1100" dirty="0">
                <a:solidFill>
                  <a:srgbClr val="000000"/>
                </a:solidFill>
                <a:latin typeface="Cascadia Mono" panose="020B0609020000020004" pitchFamily="49" charset="0"/>
              </a:rPr>
              <a:t>            {</a:t>
            </a:r>
          </a:p>
          <a:p>
            <a:r>
              <a:rPr lang="en-US" sz="1100" dirty="0">
                <a:solidFill>
                  <a:srgbClr val="000000"/>
                </a:solidFill>
                <a:latin typeface="Cascadia Mono" panose="020B0609020000020004" pitchFamily="49" charset="0"/>
              </a:rPr>
              <a:t>                resultadoLabel.Text = </a:t>
            </a:r>
            <a:r>
              <a:rPr lang="en-US" sz="1100" dirty="0">
                <a:solidFill>
                  <a:srgbClr val="A31515"/>
                </a:solidFill>
                <a:latin typeface="Cascadia Mono" panose="020B0609020000020004" pitchFamily="49" charset="0"/>
              </a:rPr>
              <a:t>"⛔ REPROBADO"</a:t>
            </a:r>
            <a:r>
              <a:rPr lang="en-US" sz="1100" dirty="0">
                <a:solidFill>
                  <a:srgbClr val="000000"/>
                </a:solidFill>
                <a:latin typeface="Cascadia Mono" panose="020B0609020000020004" pitchFamily="49" charset="0"/>
              </a:rPr>
              <a:t>;</a:t>
            </a:r>
          </a:p>
          <a:p>
            <a:r>
              <a:rPr lang="en-US" sz="1100" dirty="0">
                <a:solidFill>
                  <a:srgbClr val="000000"/>
                </a:solidFill>
                <a:latin typeface="Cascadia Mono" panose="020B0609020000020004" pitchFamily="49" charset="0"/>
              </a:rPr>
              <a:t>                resultadoLabel.TextColor = Color.Red;</a:t>
            </a:r>
          </a:p>
          <a:p>
            <a:r>
              <a:rPr lang="en-US" sz="1100" dirty="0">
                <a:solidFill>
                  <a:srgbClr val="000000"/>
                </a:solidFill>
                <a:latin typeface="Cascadia Mono" panose="020B0609020000020004" pitchFamily="49" charset="0"/>
              </a:rPr>
              <a:t>            }</a:t>
            </a:r>
          </a:p>
          <a:p>
            <a:r>
              <a:rPr lang="en-US" sz="1100" dirty="0">
                <a:solidFill>
                  <a:srgbClr val="000000"/>
                </a:solidFill>
                <a:latin typeface="Cascadia Mono" panose="020B0609020000020004" pitchFamily="49" charset="0"/>
              </a:rPr>
              <a:t>        }</a:t>
            </a:r>
          </a:p>
          <a:p>
            <a:endParaRPr lang="en-US" sz="1100" dirty="0">
              <a:solidFill>
                <a:srgbClr val="000000"/>
              </a:solidFill>
              <a:latin typeface="Cascadia Mono" panose="020B0609020000020004" pitchFamily="49" charset="0"/>
            </a:endParaRPr>
          </a:p>
          <a:p>
            <a:endParaRPr lang="en-US" sz="1100" dirty="0"/>
          </a:p>
        </p:txBody>
      </p:sp>
      <p:sp>
        <p:nvSpPr>
          <p:cNvPr id="2" name="CuadroTexto 1">
            <a:extLst>
              <a:ext uri="{FF2B5EF4-FFF2-40B4-BE49-F238E27FC236}">
                <a16:creationId xmlns:a16="http://schemas.microsoft.com/office/drawing/2014/main" id="{3CD37459-6E53-9446-287D-E022AAFFF37E}"/>
              </a:ext>
            </a:extLst>
          </p:cNvPr>
          <p:cNvSpPr txBox="1"/>
          <p:nvPr/>
        </p:nvSpPr>
        <p:spPr>
          <a:xfrm>
            <a:off x="8709436" y="1566250"/>
            <a:ext cx="3223032" cy="1569660"/>
          </a:xfrm>
          <a:prstGeom prst="rect">
            <a:avLst/>
          </a:prstGeom>
          <a:noFill/>
        </p:spPr>
        <p:txBody>
          <a:bodyPr wrap="square" rtlCol="0">
            <a:spAutoFit/>
          </a:bodyPr>
          <a:lstStyle/>
          <a:p>
            <a:pPr algn="ctr"/>
            <a:r>
              <a:rPr lang="en-GB" sz="3200" dirty="0">
                <a:highlight>
                  <a:srgbClr val="FFFF00"/>
                </a:highlight>
              </a:rPr>
              <a:t>Continuacion Codigo del MainPage.xaml</a:t>
            </a:r>
            <a:endParaRPr lang="en-US" sz="3200" dirty="0">
              <a:highlight>
                <a:srgbClr val="FFFF00"/>
              </a:highlight>
            </a:endParaRPr>
          </a:p>
        </p:txBody>
      </p:sp>
    </p:spTree>
    <p:extLst>
      <p:ext uri="{BB962C8B-B14F-4D97-AF65-F5344CB8AC3E}">
        <p14:creationId xmlns:p14="http://schemas.microsoft.com/office/powerpoint/2010/main" val="3208438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7679F0-3118-4CE0-8B1F-EA980AE9423F}"/>
              </a:ext>
            </a:extLst>
          </p:cNvPr>
          <p:cNvSpPr txBox="1"/>
          <p:nvPr/>
        </p:nvSpPr>
        <p:spPr>
          <a:xfrm>
            <a:off x="88937" y="1344718"/>
            <a:ext cx="11887200" cy="3808735"/>
          </a:xfrm>
          <a:prstGeom prst="rect">
            <a:avLst/>
          </a:prstGeom>
          <a:noFill/>
        </p:spPr>
        <p:txBody>
          <a:bodyPr wrap="square">
            <a:spAutoFit/>
          </a:bodyPr>
          <a:lstStyle/>
          <a:p>
            <a:r>
              <a:rPr lang="en-GB" sz="1050" dirty="0">
                <a:solidFill>
                  <a:srgbClr val="000000"/>
                </a:solidFill>
                <a:latin typeface="Cascadia Mono" panose="020B0609020000020004" pitchFamily="49" charset="0"/>
              </a:rPr>
              <a:t> </a:t>
            </a:r>
            <a:r>
              <a:rPr lang="en-GB" sz="1050" dirty="0">
                <a:solidFill>
                  <a:srgbClr val="0000FF"/>
                </a:solidFill>
                <a:latin typeface="Cascadia Mono" panose="020B0609020000020004" pitchFamily="49" charset="0"/>
              </a:rPr>
              <a:t>private</a:t>
            </a:r>
            <a:r>
              <a:rPr lang="en-GB" sz="1050" dirty="0">
                <a:solidFill>
                  <a:srgbClr val="000000"/>
                </a:solidFill>
                <a:latin typeface="Cascadia Mono" panose="020B0609020000020004" pitchFamily="49" charset="0"/>
              </a:rPr>
              <a:t> </a:t>
            </a:r>
            <a:r>
              <a:rPr lang="en-GB" sz="1050" dirty="0">
                <a:solidFill>
                  <a:srgbClr val="0000FF"/>
                </a:solidFill>
                <a:latin typeface="Cascadia Mono" panose="020B0609020000020004" pitchFamily="49" charset="0"/>
              </a:rPr>
              <a:t>async</a:t>
            </a:r>
            <a:r>
              <a:rPr lang="en-GB" sz="1050" dirty="0">
                <a:solidFill>
                  <a:srgbClr val="000000"/>
                </a:solidFill>
                <a:latin typeface="Cascadia Mono" panose="020B0609020000020004" pitchFamily="49" charset="0"/>
              </a:rPr>
              <a:t> </a:t>
            </a:r>
            <a:r>
              <a:rPr lang="en-GB" sz="1050" dirty="0">
                <a:solidFill>
                  <a:srgbClr val="0000FF"/>
                </a:solidFill>
                <a:latin typeface="Cascadia Mono" panose="020B0609020000020004" pitchFamily="49" charset="0"/>
              </a:rPr>
              <a:t>void</a:t>
            </a:r>
            <a:r>
              <a:rPr lang="en-GB" sz="1050" dirty="0">
                <a:solidFill>
                  <a:srgbClr val="000000"/>
                </a:solidFill>
                <a:latin typeface="Cascadia Mono" panose="020B0609020000020004" pitchFamily="49" charset="0"/>
              </a:rPr>
              <a:t> TestConnectionButton_Clicked(</a:t>
            </a:r>
            <a:r>
              <a:rPr lang="en-GB" sz="1050" dirty="0">
                <a:solidFill>
                  <a:srgbClr val="0000FF"/>
                </a:solidFill>
                <a:latin typeface="Cascadia Mono" panose="020B0609020000020004" pitchFamily="49" charset="0"/>
              </a:rPr>
              <a:t>object</a:t>
            </a:r>
            <a:r>
              <a:rPr lang="en-GB" sz="1050" dirty="0">
                <a:solidFill>
                  <a:srgbClr val="000000"/>
                </a:solidFill>
                <a:latin typeface="Cascadia Mono" panose="020B0609020000020004" pitchFamily="49" charset="0"/>
              </a:rPr>
              <a:t> sender, EventArgs e)</a:t>
            </a:r>
          </a:p>
          <a:p>
            <a:r>
              <a:rPr lang="en-US" sz="1050" dirty="0">
                <a:solidFill>
                  <a:srgbClr val="000000"/>
                </a:solidFill>
                <a:latin typeface="Cascadia Mono" panose="020B0609020000020004" pitchFamily="49" charset="0"/>
              </a:rPr>
              <a:t>        {</a:t>
            </a:r>
          </a:p>
          <a:p>
            <a:r>
              <a:rPr lang="en-US" sz="1050" dirty="0">
                <a:solidFill>
                  <a:srgbClr val="000000"/>
                </a:solidFill>
                <a:latin typeface="Cascadia Mono" panose="020B0609020000020004" pitchFamily="49" charset="0"/>
              </a:rPr>
              <a:t>            </a:t>
            </a:r>
            <a:r>
              <a:rPr lang="en-US" sz="1050" dirty="0">
                <a:solidFill>
                  <a:srgbClr val="0000FF"/>
                </a:solidFill>
                <a:latin typeface="Cascadia Mono" panose="020B0609020000020004" pitchFamily="49" charset="0"/>
              </a:rPr>
              <a:t>try</a:t>
            </a:r>
            <a:endParaRPr lang="en-US" sz="1050" dirty="0">
              <a:solidFill>
                <a:srgbClr val="000000"/>
              </a:solidFill>
              <a:latin typeface="Cascadia Mono" panose="020B0609020000020004" pitchFamily="49" charset="0"/>
            </a:endParaRPr>
          </a:p>
          <a:p>
            <a:r>
              <a:rPr lang="en-US" sz="1050" dirty="0">
                <a:solidFill>
                  <a:srgbClr val="000000"/>
                </a:solidFill>
                <a:latin typeface="Cascadia Mono" panose="020B0609020000020004" pitchFamily="49" charset="0"/>
              </a:rPr>
              <a:t>            {</a:t>
            </a:r>
          </a:p>
          <a:p>
            <a:r>
              <a:rPr lang="es-ES" sz="1050" dirty="0">
                <a:solidFill>
                  <a:srgbClr val="000000"/>
                </a:solidFill>
                <a:latin typeface="Cascadia Mono" panose="020B0609020000020004" pitchFamily="49" charset="0"/>
              </a:rPr>
              <a:t>                </a:t>
            </a:r>
            <a:r>
              <a:rPr lang="es-ES" sz="1050" dirty="0">
                <a:solidFill>
                  <a:srgbClr val="008000"/>
                </a:solidFill>
                <a:latin typeface="Cascadia Mono" panose="020B0609020000020004" pitchFamily="49" charset="0"/>
              </a:rPr>
              <a:t>// Establecemos la Cadena de Conexion con el SQL Server y Nuestros datos:</a:t>
            </a:r>
            <a:endParaRPr lang="es-ES" sz="1050" dirty="0">
              <a:solidFill>
                <a:srgbClr val="000000"/>
              </a:solidFill>
              <a:latin typeface="Cascadia Mono" panose="020B0609020000020004" pitchFamily="49" charset="0"/>
            </a:endParaRPr>
          </a:p>
          <a:p>
            <a:r>
              <a:rPr lang="en-GB" sz="1050" dirty="0">
                <a:solidFill>
                  <a:srgbClr val="000000"/>
                </a:solidFill>
                <a:latin typeface="Cascadia Mono" panose="020B0609020000020004" pitchFamily="49" charset="0"/>
              </a:rPr>
              <a:t>                </a:t>
            </a:r>
            <a:r>
              <a:rPr lang="en-GB" sz="1050" dirty="0">
                <a:solidFill>
                  <a:srgbClr val="0000FF"/>
                </a:solidFill>
                <a:latin typeface="Cascadia Mono" panose="020B0609020000020004" pitchFamily="49" charset="0"/>
              </a:rPr>
              <a:t>string</a:t>
            </a:r>
            <a:r>
              <a:rPr lang="en-GB" sz="1050" dirty="0">
                <a:solidFill>
                  <a:srgbClr val="000000"/>
                </a:solidFill>
                <a:latin typeface="Cascadia Mono" panose="020B0609020000020004" pitchFamily="49" charset="0"/>
              </a:rPr>
              <a:t> connectionString = </a:t>
            </a:r>
            <a:r>
              <a:rPr lang="en-GB" sz="1050" dirty="0">
                <a:solidFill>
                  <a:srgbClr val="A31515"/>
                </a:solidFill>
                <a:latin typeface="Cascadia Mono" panose="020B0609020000020004" pitchFamily="49" charset="0"/>
              </a:rPr>
              <a:t>"Server=10.0.0.3,1433;Database=NOTAS;User Id=JUANCITO; Password=123456;"</a:t>
            </a:r>
            <a:r>
              <a:rPr lang="en-GB" sz="1050" dirty="0">
                <a:solidFill>
                  <a:srgbClr val="000000"/>
                </a:solidFill>
                <a:latin typeface="Cascadia Mono" panose="020B0609020000020004" pitchFamily="49" charset="0"/>
              </a:rPr>
              <a:t>;</a:t>
            </a:r>
          </a:p>
          <a:p>
            <a:endParaRPr lang="en-US" sz="1050" dirty="0">
              <a:solidFill>
                <a:srgbClr val="000000"/>
              </a:solidFill>
              <a:latin typeface="Cascadia Mono" panose="020B0609020000020004" pitchFamily="49" charset="0"/>
            </a:endParaRPr>
          </a:p>
          <a:p>
            <a:r>
              <a:rPr lang="es-ES" sz="1050" dirty="0">
                <a:solidFill>
                  <a:srgbClr val="000000"/>
                </a:solidFill>
                <a:latin typeface="Cascadia Mono" panose="020B0609020000020004" pitchFamily="49" charset="0"/>
              </a:rPr>
              <a:t>                </a:t>
            </a:r>
            <a:r>
              <a:rPr lang="es-ES" sz="1050" dirty="0">
                <a:solidFill>
                  <a:srgbClr val="008000"/>
                </a:solidFill>
                <a:latin typeface="Cascadia Mono" panose="020B0609020000020004" pitchFamily="49" charset="0"/>
              </a:rPr>
              <a:t>// Crear una conexión a la base de datos</a:t>
            </a:r>
            <a:endParaRPr lang="es-ES" sz="1050" dirty="0">
              <a:solidFill>
                <a:srgbClr val="000000"/>
              </a:solidFill>
              <a:latin typeface="Cascadia Mono" panose="020B0609020000020004" pitchFamily="49" charset="0"/>
            </a:endParaRPr>
          </a:p>
          <a:p>
            <a:r>
              <a:rPr lang="en-GB" sz="1050" dirty="0">
                <a:solidFill>
                  <a:srgbClr val="000000"/>
                </a:solidFill>
                <a:latin typeface="Cascadia Mono" panose="020B0609020000020004" pitchFamily="49" charset="0"/>
              </a:rPr>
              <a:t>                </a:t>
            </a:r>
            <a:r>
              <a:rPr lang="en-GB" sz="1050" dirty="0">
                <a:solidFill>
                  <a:srgbClr val="0000FF"/>
                </a:solidFill>
                <a:latin typeface="Cascadia Mono" panose="020B0609020000020004" pitchFamily="49" charset="0"/>
              </a:rPr>
              <a:t>using</a:t>
            </a:r>
            <a:r>
              <a:rPr lang="en-GB" sz="1050" dirty="0">
                <a:solidFill>
                  <a:srgbClr val="000000"/>
                </a:solidFill>
                <a:latin typeface="Cascadia Mono" panose="020B0609020000020004" pitchFamily="49" charset="0"/>
              </a:rPr>
              <a:t> (SqlConnection connection = </a:t>
            </a:r>
            <a:r>
              <a:rPr lang="en-GB" sz="1050" dirty="0">
                <a:solidFill>
                  <a:srgbClr val="0000FF"/>
                </a:solidFill>
                <a:latin typeface="Cascadia Mono" panose="020B0609020000020004" pitchFamily="49" charset="0"/>
              </a:rPr>
              <a:t>new</a:t>
            </a:r>
            <a:r>
              <a:rPr lang="en-GB" sz="1050" dirty="0">
                <a:solidFill>
                  <a:srgbClr val="000000"/>
                </a:solidFill>
                <a:latin typeface="Cascadia Mono" panose="020B0609020000020004" pitchFamily="49" charset="0"/>
              </a:rPr>
              <a:t> SqlConnection(connectionString))</a:t>
            </a:r>
          </a:p>
          <a:p>
            <a:r>
              <a:rPr lang="en-US" sz="1050" dirty="0">
                <a:solidFill>
                  <a:srgbClr val="000000"/>
                </a:solidFill>
                <a:latin typeface="Cascadia Mono" panose="020B0609020000020004" pitchFamily="49" charset="0"/>
              </a:rPr>
              <a:t>                {</a:t>
            </a:r>
          </a:p>
          <a:p>
            <a:r>
              <a:rPr lang="en-US" sz="1050" dirty="0">
                <a:solidFill>
                  <a:srgbClr val="000000"/>
                </a:solidFill>
                <a:latin typeface="Cascadia Mono" panose="020B0609020000020004" pitchFamily="49" charset="0"/>
              </a:rPr>
              <a:t>                    </a:t>
            </a:r>
            <a:r>
              <a:rPr lang="en-US" sz="1050" dirty="0">
                <a:solidFill>
                  <a:srgbClr val="0000FF"/>
                </a:solidFill>
                <a:latin typeface="Cascadia Mono" panose="020B0609020000020004" pitchFamily="49" charset="0"/>
              </a:rPr>
              <a:t>await</a:t>
            </a:r>
            <a:r>
              <a:rPr lang="en-US" sz="1050" dirty="0">
                <a:solidFill>
                  <a:srgbClr val="000000"/>
                </a:solidFill>
                <a:latin typeface="Cascadia Mono" panose="020B0609020000020004" pitchFamily="49" charset="0"/>
              </a:rPr>
              <a:t> connection.OpenAsync();</a:t>
            </a:r>
          </a:p>
          <a:p>
            <a:endParaRPr lang="en-US" sz="1050" dirty="0">
              <a:solidFill>
                <a:srgbClr val="000000"/>
              </a:solidFill>
              <a:latin typeface="Cascadia Mono" panose="020B0609020000020004" pitchFamily="49" charset="0"/>
            </a:endParaRPr>
          </a:p>
          <a:p>
            <a:r>
              <a:rPr lang="es-ES" sz="1050" dirty="0">
                <a:solidFill>
                  <a:srgbClr val="000000"/>
                </a:solidFill>
                <a:latin typeface="Cascadia Mono" panose="020B0609020000020004" pitchFamily="49" charset="0"/>
              </a:rPr>
              <a:t>                    </a:t>
            </a:r>
            <a:r>
              <a:rPr lang="es-ES" sz="1050" dirty="0">
                <a:solidFill>
                  <a:srgbClr val="008000"/>
                </a:solidFill>
                <a:latin typeface="Cascadia Mono" panose="020B0609020000020004" pitchFamily="49" charset="0"/>
              </a:rPr>
              <a:t>// Si la conexión se abre con éxito, mostramos un mensaje</a:t>
            </a:r>
            <a:endParaRPr lang="es-ES" sz="1050" dirty="0">
              <a:solidFill>
                <a:srgbClr val="000000"/>
              </a:solidFill>
              <a:latin typeface="Cascadia Mono" panose="020B0609020000020004" pitchFamily="49" charset="0"/>
            </a:endParaRPr>
          </a:p>
          <a:p>
            <a:r>
              <a:rPr lang="es-ES" sz="1050" dirty="0">
                <a:solidFill>
                  <a:srgbClr val="000000"/>
                </a:solidFill>
                <a:latin typeface="Cascadia Mono" panose="020B0609020000020004" pitchFamily="49" charset="0"/>
              </a:rPr>
              <a:t>                    </a:t>
            </a:r>
            <a:r>
              <a:rPr lang="es-ES" sz="1050" dirty="0">
                <a:solidFill>
                  <a:srgbClr val="0000FF"/>
                </a:solidFill>
                <a:latin typeface="Cascadia Mono" panose="020B0609020000020004" pitchFamily="49" charset="0"/>
              </a:rPr>
              <a:t>await</a:t>
            </a:r>
            <a:r>
              <a:rPr lang="es-ES" sz="1050" dirty="0">
                <a:solidFill>
                  <a:srgbClr val="000000"/>
                </a:solidFill>
                <a:latin typeface="Cascadia Mono" panose="020B0609020000020004" pitchFamily="49" charset="0"/>
              </a:rPr>
              <a:t> DisplayAlert(</a:t>
            </a:r>
            <a:r>
              <a:rPr lang="es-ES" sz="1050" dirty="0">
                <a:solidFill>
                  <a:srgbClr val="A31515"/>
                </a:solidFill>
                <a:latin typeface="Cascadia Mono" panose="020B0609020000020004" pitchFamily="49" charset="0"/>
              </a:rPr>
              <a:t>"🌐 Conexión Exitosa"</a:t>
            </a:r>
            <a:r>
              <a:rPr lang="es-ES" sz="1050" dirty="0">
                <a:solidFill>
                  <a:srgbClr val="000000"/>
                </a:solidFill>
                <a:latin typeface="Cascadia Mono" panose="020B0609020000020004" pitchFamily="49" charset="0"/>
              </a:rPr>
              <a:t>, </a:t>
            </a:r>
            <a:r>
              <a:rPr lang="es-ES" sz="1050" dirty="0">
                <a:solidFill>
                  <a:srgbClr val="A31515"/>
                </a:solidFill>
                <a:latin typeface="Cascadia Mono" panose="020B0609020000020004" pitchFamily="49" charset="0"/>
              </a:rPr>
              <a:t>"👍 La conexión a la base de datos se ha establecido correctamente."</a:t>
            </a:r>
            <a:r>
              <a:rPr lang="es-ES" sz="1050" dirty="0">
                <a:solidFill>
                  <a:srgbClr val="000000"/>
                </a:solidFill>
                <a:latin typeface="Cascadia Mono" panose="020B0609020000020004" pitchFamily="49" charset="0"/>
              </a:rPr>
              <a:t>, </a:t>
            </a:r>
            <a:r>
              <a:rPr lang="es-ES" sz="1050" dirty="0">
                <a:solidFill>
                  <a:srgbClr val="A31515"/>
                </a:solidFill>
                <a:latin typeface="Cascadia Mono" panose="020B0609020000020004" pitchFamily="49" charset="0"/>
              </a:rPr>
              <a:t>"Aceptar"</a:t>
            </a:r>
            <a:r>
              <a:rPr lang="es-ES" sz="1050" dirty="0">
                <a:solidFill>
                  <a:srgbClr val="000000"/>
                </a:solidFill>
                <a:latin typeface="Cascadia Mono" panose="020B0609020000020004" pitchFamily="49" charset="0"/>
              </a:rPr>
              <a:t>);</a:t>
            </a:r>
          </a:p>
          <a:p>
            <a:r>
              <a:rPr lang="en-US" sz="1050" dirty="0">
                <a:solidFill>
                  <a:srgbClr val="000000"/>
                </a:solidFill>
                <a:latin typeface="Cascadia Mono" panose="020B0609020000020004" pitchFamily="49" charset="0"/>
              </a:rPr>
              <a:t>                }</a:t>
            </a:r>
          </a:p>
          <a:p>
            <a:r>
              <a:rPr lang="en-US" sz="1050" dirty="0">
                <a:solidFill>
                  <a:srgbClr val="000000"/>
                </a:solidFill>
                <a:latin typeface="Cascadia Mono" panose="020B0609020000020004" pitchFamily="49" charset="0"/>
              </a:rPr>
              <a:t>            }</a:t>
            </a:r>
          </a:p>
          <a:p>
            <a:r>
              <a:rPr lang="en-US" sz="1050" dirty="0">
                <a:solidFill>
                  <a:srgbClr val="000000"/>
                </a:solidFill>
                <a:latin typeface="Cascadia Mono" panose="020B0609020000020004" pitchFamily="49" charset="0"/>
              </a:rPr>
              <a:t>            </a:t>
            </a:r>
            <a:r>
              <a:rPr lang="en-US" sz="1050" dirty="0">
                <a:solidFill>
                  <a:srgbClr val="0000FF"/>
                </a:solidFill>
                <a:latin typeface="Cascadia Mono" panose="020B0609020000020004" pitchFamily="49" charset="0"/>
              </a:rPr>
              <a:t>catch</a:t>
            </a:r>
            <a:r>
              <a:rPr lang="en-US" sz="1050" dirty="0">
                <a:solidFill>
                  <a:srgbClr val="000000"/>
                </a:solidFill>
                <a:latin typeface="Cascadia Mono" panose="020B0609020000020004" pitchFamily="49" charset="0"/>
              </a:rPr>
              <a:t> (Exception ex)</a:t>
            </a:r>
          </a:p>
          <a:p>
            <a:r>
              <a:rPr lang="en-US" sz="1050" dirty="0">
                <a:solidFill>
                  <a:srgbClr val="000000"/>
                </a:solidFill>
                <a:latin typeface="Cascadia Mono" panose="020B0609020000020004" pitchFamily="49" charset="0"/>
              </a:rPr>
              <a:t>            {</a:t>
            </a:r>
          </a:p>
          <a:p>
            <a:r>
              <a:rPr lang="es-ES" sz="1050" dirty="0">
                <a:solidFill>
                  <a:srgbClr val="000000"/>
                </a:solidFill>
                <a:latin typeface="Cascadia Mono" panose="020B0609020000020004" pitchFamily="49" charset="0"/>
              </a:rPr>
              <a:t>                </a:t>
            </a:r>
            <a:r>
              <a:rPr lang="es-ES" sz="1050" dirty="0">
                <a:solidFill>
                  <a:srgbClr val="008000"/>
                </a:solidFill>
                <a:latin typeface="Cascadia Mono" panose="020B0609020000020004" pitchFamily="49" charset="0"/>
              </a:rPr>
              <a:t>// Si hay algún error, mostramos un mensaje de error</a:t>
            </a:r>
            <a:endParaRPr lang="es-ES" sz="1050" dirty="0">
              <a:solidFill>
                <a:srgbClr val="000000"/>
              </a:solidFill>
              <a:latin typeface="Cascadia Mono" panose="020B0609020000020004" pitchFamily="49" charset="0"/>
            </a:endParaRPr>
          </a:p>
          <a:p>
            <a:r>
              <a:rPr lang="es-ES" sz="1050" dirty="0">
                <a:solidFill>
                  <a:srgbClr val="000000"/>
                </a:solidFill>
                <a:latin typeface="Cascadia Mono" panose="020B0609020000020004" pitchFamily="49" charset="0"/>
              </a:rPr>
              <a:t>                </a:t>
            </a:r>
            <a:r>
              <a:rPr lang="es-ES" sz="1050" dirty="0">
                <a:solidFill>
                  <a:srgbClr val="0000FF"/>
                </a:solidFill>
                <a:latin typeface="Cascadia Mono" panose="020B0609020000020004" pitchFamily="49" charset="0"/>
              </a:rPr>
              <a:t>await</a:t>
            </a:r>
            <a:r>
              <a:rPr lang="es-ES" sz="1050" dirty="0">
                <a:solidFill>
                  <a:srgbClr val="000000"/>
                </a:solidFill>
                <a:latin typeface="Cascadia Mono" panose="020B0609020000020004" pitchFamily="49" charset="0"/>
              </a:rPr>
              <a:t> DisplayAlert(</a:t>
            </a:r>
            <a:r>
              <a:rPr lang="es-ES" sz="1050" dirty="0">
                <a:solidFill>
                  <a:srgbClr val="A31515"/>
                </a:solidFill>
                <a:latin typeface="Cascadia Mono" panose="020B0609020000020004" pitchFamily="49" charset="0"/>
              </a:rPr>
              <a:t>"Error de Conexión"</a:t>
            </a:r>
            <a:r>
              <a:rPr lang="es-ES" sz="1050" dirty="0">
                <a:solidFill>
                  <a:srgbClr val="000000"/>
                </a:solidFill>
                <a:latin typeface="Cascadia Mono" panose="020B0609020000020004" pitchFamily="49" charset="0"/>
              </a:rPr>
              <a:t>, </a:t>
            </a:r>
            <a:r>
              <a:rPr lang="es-ES" sz="1050" dirty="0">
                <a:solidFill>
                  <a:srgbClr val="A31515"/>
                </a:solidFill>
                <a:latin typeface="Cascadia Mono" panose="020B0609020000020004" pitchFamily="49" charset="0"/>
              </a:rPr>
              <a:t>"No se pudo establecer la conexión a la base de datos. Error: "</a:t>
            </a:r>
            <a:r>
              <a:rPr lang="es-ES" sz="1050" dirty="0">
                <a:solidFill>
                  <a:srgbClr val="000000"/>
                </a:solidFill>
                <a:latin typeface="Cascadia Mono" panose="020B0609020000020004" pitchFamily="49" charset="0"/>
              </a:rPr>
              <a:t> + ex.Message, </a:t>
            </a:r>
            <a:r>
              <a:rPr lang="es-ES" sz="1050" dirty="0">
                <a:solidFill>
                  <a:srgbClr val="A31515"/>
                </a:solidFill>
                <a:latin typeface="Cascadia Mono" panose="020B0609020000020004" pitchFamily="49" charset="0"/>
              </a:rPr>
              <a:t>"Aceptar"</a:t>
            </a:r>
            <a:r>
              <a:rPr lang="es-ES" sz="1050" dirty="0">
                <a:solidFill>
                  <a:srgbClr val="000000"/>
                </a:solidFill>
                <a:latin typeface="Cascadia Mono" panose="020B0609020000020004" pitchFamily="49" charset="0"/>
              </a:rPr>
              <a:t>);</a:t>
            </a:r>
          </a:p>
          <a:p>
            <a:r>
              <a:rPr lang="en-US" sz="1050" dirty="0">
                <a:solidFill>
                  <a:srgbClr val="000000"/>
                </a:solidFill>
                <a:latin typeface="Cascadia Mono" panose="020B0609020000020004" pitchFamily="49" charset="0"/>
              </a:rPr>
              <a:t>            }</a:t>
            </a:r>
          </a:p>
          <a:p>
            <a:r>
              <a:rPr lang="en-US" sz="1050" dirty="0">
                <a:solidFill>
                  <a:srgbClr val="000000"/>
                </a:solidFill>
                <a:latin typeface="Cascadia Mono" panose="020B0609020000020004" pitchFamily="49" charset="0"/>
              </a:rPr>
              <a:t>        }</a:t>
            </a:r>
          </a:p>
          <a:p>
            <a:endParaRPr lang="en-US" sz="1050" dirty="0"/>
          </a:p>
        </p:txBody>
      </p:sp>
      <p:sp>
        <p:nvSpPr>
          <p:cNvPr id="2" name="CuadroTexto 1">
            <a:extLst>
              <a:ext uri="{FF2B5EF4-FFF2-40B4-BE49-F238E27FC236}">
                <a16:creationId xmlns:a16="http://schemas.microsoft.com/office/drawing/2014/main" id="{3E418DBF-E0BF-8D58-230D-D18F04E3EB94}"/>
              </a:ext>
            </a:extLst>
          </p:cNvPr>
          <p:cNvSpPr txBox="1"/>
          <p:nvPr/>
        </p:nvSpPr>
        <p:spPr>
          <a:xfrm>
            <a:off x="8968968" y="108642"/>
            <a:ext cx="3223032" cy="1569660"/>
          </a:xfrm>
          <a:prstGeom prst="rect">
            <a:avLst/>
          </a:prstGeom>
          <a:noFill/>
        </p:spPr>
        <p:txBody>
          <a:bodyPr wrap="square" rtlCol="0">
            <a:spAutoFit/>
          </a:bodyPr>
          <a:lstStyle/>
          <a:p>
            <a:pPr algn="ctr"/>
            <a:r>
              <a:rPr lang="en-GB" sz="3200" dirty="0">
                <a:highlight>
                  <a:srgbClr val="FFFF00"/>
                </a:highlight>
              </a:rPr>
              <a:t>Botón de la Conexion MainPage.xaml</a:t>
            </a:r>
            <a:endParaRPr lang="en-US" sz="3200" dirty="0">
              <a:highlight>
                <a:srgbClr val="FFFF00"/>
              </a:highlight>
            </a:endParaRPr>
          </a:p>
        </p:txBody>
      </p:sp>
    </p:spTree>
    <p:extLst>
      <p:ext uri="{BB962C8B-B14F-4D97-AF65-F5344CB8AC3E}">
        <p14:creationId xmlns:p14="http://schemas.microsoft.com/office/powerpoint/2010/main" val="758449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E079C8-B994-47DC-A1AD-907D930F0495}"/>
              </a:ext>
            </a:extLst>
          </p:cNvPr>
          <p:cNvSpPr txBox="1"/>
          <p:nvPr/>
        </p:nvSpPr>
        <p:spPr>
          <a:xfrm>
            <a:off x="70177" y="-10403"/>
            <a:ext cx="11514044" cy="6878806"/>
          </a:xfrm>
          <a:prstGeom prst="rect">
            <a:avLst/>
          </a:prstGeom>
          <a:noFill/>
        </p:spPr>
        <p:txBody>
          <a:bodyPr wrap="square">
            <a:spAutoFit/>
          </a:bodyPr>
          <a:lstStyle/>
          <a:p>
            <a:r>
              <a:rPr lang="en-US" sz="700" dirty="0">
                <a:solidFill>
                  <a:srgbClr val="0000FF"/>
                </a:solidFill>
                <a:latin typeface="Cascadia Mono" panose="020B0609020000020004" pitchFamily="49" charset="0"/>
              </a:rPr>
              <a:t>private</a:t>
            </a:r>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async</a:t>
            </a:r>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void</a:t>
            </a:r>
            <a:r>
              <a:rPr lang="en-US" sz="700" dirty="0">
                <a:solidFill>
                  <a:srgbClr val="000000"/>
                </a:solidFill>
                <a:latin typeface="Cascadia Mono" panose="020B0609020000020004" pitchFamily="49" charset="0"/>
              </a:rPr>
              <a:t> GuardarButton_Clicked(</a:t>
            </a:r>
            <a:r>
              <a:rPr lang="en-US" sz="700" dirty="0">
                <a:solidFill>
                  <a:srgbClr val="0000FF"/>
                </a:solidFill>
                <a:latin typeface="Cascadia Mono" panose="020B0609020000020004" pitchFamily="49" charset="0"/>
              </a:rPr>
              <a:t>object</a:t>
            </a:r>
            <a:r>
              <a:rPr lang="en-US" sz="700" dirty="0">
                <a:solidFill>
                  <a:srgbClr val="000000"/>
                </a:solidFill>
                <a:latin typeface="Cascadia Mono" panose="020B0609020000020004" pitchFamily="49" charset="0"/>
              </a:rPr>
              <a:t> sender, EventArgs e)</a:t>
            </a:r>
          </a:p>
          <a:p>
            <a:r>
              <a:rPr lang="en-US" sz="700" dirty="0">
                <a:solidFill>
                  <a:srgbClr val="000000"/>
                </a:solidFill>
                <a:latin typeface="Cascadia Mono" panose="020B0609020000020004" pitchFamily="49" charset="0"/>
              </a:rPr>
              <a:t>        {</a:t>
            </a:r>
          </a:p>
          <a:p>
            <a:r>
              <a:rPr lang="es-ES" sz="700" dirty="0">
                <a:solidFill>
                  <a:srgbClr val="000000"/>
                </a:solidFill>
                <a:latin typeface="Cascadia Mono" panose="020B0609020000020004" pitchFamily="49" charset="0"/>
              </a:rPr>
              <a:t>            </a:t>
            </a:r>
            <a:r>
              <a:rPr lang="es-ES" sz="700" dirty="0">
                <a:solidFill>
                  <a:srgbClr val="008000"/>
                </a:solidFill>
                <a:latin typeface="Cascadia Mono" panose="020B0609020000020004" pitchFamily="49" charset="0"/>
              </a:rPr>
              <a:t>// Realiza los cálculos y la validación de entrada como en tu código original</a:t>
            </a:r>
            <a:endParaRPr lang="es-ES" sz="700" dirty="0">
              <a:solidFill>
                <a:srgbClr val="000000"/>
              </a:solidFill>
              <a:latin typeface="Cascadia Mono" panose="020B0609020000020004" pitchFamily="49" charset="0"/>
            </a:endParaRPr>
          </a:p>
          <a:p>
            <a:endParaRPr lang="en-US" sz="700" dirty="0">
              <a:solidFill>
                <a:srgbClr val="000000"/>
              </a:solidFill>
              <a:latin typeface="Cascadia Mono" panose="020B0609020000020004" pitchFamily="49" charset="0"/>
            </a:endParaRP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try</a:t>
            </a:r>
            <a:endParaRPr lang="en-US" sz="700" dirty="0">
              <a:solidFill>
                <a:srgbClr val="000000"/>
              </a:solidFill>
              <a:latin typeface="Cascadia Mono" panose="020B0609020000020004" pitchFamily="49" charset="0"/>
            </a:endParaRPr>
          </a:p>
          <a:p>
            <a:r>
              <a:rPr lang="en-US" sz="700" dirty="0">
                <a:solidFill>
                  <a:srgbClr val="000000"/>
                </a:solidFill>
                <a:latin typeface="Cascadia Mono" panose="020B0609020000020004" pitchFamily="49" charset="0"/>
              </a:rPr>
              <a:t>            {</a:t>
            </a:r>
          </a:p>
          <a:p>
            <a:r>
              <a:rPr lang="es-ES" sz="700" dirty="0">
                <a:solidFill>
                  <a:srgbClr val="000000"/>
                </a:solidFill>
                <a:latin typeface="Cascadia Mono" panose="020B0609020000020004" pitchFamily="49" charset="0"/>
              </a:rPr>
              <a:t>                </a:t>
            </a:r>
            <a:r>
              <a:rPr lang="es-ES" sz="700" dirty="0">
                <a:solidFill>
                  <a:srgbClr val="008000"/>
                </a:solidFill>
                <a:latin typeface="Cascadia Mono" panose="020B0609020000020004" pitchFamily="49" charset="0"/>
              </a:rPr>
              <a:t>// Establecemos la Cadena de Conexion con el SQL Server y Nuestros datos:</a:t>
            </a:r>
            <a:endParaRPr lang="es-ES" sz="700" dirty="0">
              <a:solidFill>
                <a:srgbClr val="000000"/>
              </a:solidFill>
              <a:latin typeface="Cascadia Mono" panose="020B0609020000020004" pitchFamily="49" charset="0"/>
            </a:endParaRPr>
          </a:p>
          <a:p>
            <a:r>
              <a:rPr lang="en-GB" sz="700" dirty="0">
                <a:solidFill>
                  <a:srgbClr val="000000"/>
                </a:solidFill>
                <a:latin typeface="Cascadia Mono" panose="020B0609020000020004" pitchFamily="49" charset="0"/>
              </a:rPr>
              <a:t>                </a:t>
            </a:r>
            <a:r>
              <a:rPr lang="en-GB" sz="700" dirty="0">
                <a:solidFill>
                  <a:srgbClr val="0000FF"/>
                </a:solidFill>
                <a:latin typeface="Cascadia Mono" panose="020B0609020000020004" pitchFamily="49" charset="0"/>
              </a:rPr>
              <a:t>string</a:t>
            </a:r>
            <a:r>
              <a:rPr lang="en-GB" sz="700" dirty="0">
                <a:solidFill>
                  <a:srgbClr val="000000"/>
                </a:solidFill>
                <a:latin typeface="Cascadia Mono" panose="020B0609020000020004" pitchFamily="49" charset="0"/>
              </a:rPr>
              <a:t> connectionString = </a:t>
            </a:r>
            <a:r>
              <a:rPr lang="en-GB" sz="700" dirty="0">
                <a:solidFill>
                  <a:srgbClr val="A31515"/>
                </a:solidFill>
                <a:latin typeface="Cascadia Mono" panose="020B0609020000020004" pitchFamily="49" charset="0"/>
              </a:rPr>
              <a:t>"Server=10.0.0.7,1433;Database=NOTAS;User Id=JUANCITO; Password=123456;"</a:t>
            </a:r>
            <a:r>
              <a:rPr lang="en-GB" sz="700" dirty="0">
                <a:solidFill>
                  <a:srgbClr val="000000"/>
                </a:solidFill>
                <a:latin typeface="Cascadia Mono" panose="020B0609020000020004" pitchFamily="49" charset="0"/>
              </a:rPr>
              <a:t>;</a:t>
            </a:r>
          </a:p>
          <a:p>
            <a:endParaRPr lang="en-US" sz="700" dirty="0">
              <a:solidFill>
                <a:srgbClr val="000000"/>
              </a:solidFill>
              <a:latin typeface="Cascadia Mono" panose="020B0609020000020004" pitchFamily="49" charset="0"/>
            </a:endParaRPr>
          </a:p>
          <a:p>
            <a:r>
              <a:rPr lang="es-ES" sz="700" dirty="0">
                <a:solidFill>
                  <a:srgbClr val="000000"/>
                </a:solidFill>
                <a:latin typeface="Cascadia Mono" panose="020B0609020000020004" pitchFamily="49" charset="0"/>
              </a:rPr>
              <a:t>                </a:t>
            </a:r>
            <a:r>
              <a:rPr lang="es-ES" sz="700" dirty="0">
                <a:solidFill>
                  <a:srgbClr val="008000"/>
                </a:solidFill>
                <a:latin typeface="Cascadia Mono" panose="020B0609020000020004" pitchFamily="49" charset="0"/>
              </a:rPr>
              <a:t>// Crear una conexión a la base de datos</a:t>
            </a:r>
            <a:endParaRPr lang="es-ES" sz="700" dirty="0">
              <a:solidFill>
                <a:srgbClr val="000000"/>
              </a:solidFill>
              <a:latin typeface="Cascadia Mono" panose="020B0609020000020004" pitchFamily="49" charset="0"/>
            </a:endParaRPr>
          </a:p>
          <a:p>
            <a:r>
              <a:rPr lang="en-GB" sz="700" dirty="0">
                <a:solidFill>
                  <a:srgbClr val="000000"/>
                </a:solidFill>
                <a:latin typeface="Cascadia Mono" panose="020B0609020000020004" pitchFamily="49" charset="0"/>
              </a:rPr>
              <a:t>                </a:t>
            </a:r>
            <a:r>
              <a:rPr lang="en-GB" sz="700" dirty="0">
                <a:solidFill>
                  <a:srgbClr val="0000FF"/>
                </a:solidFill>
                <a:latin typeface="Cascadia Mono" panose="020B0609020000020004" pitchFamily="49" charset="0"/>
              </a:rPr>
              <a:t>using</a:t>
            </a:r>
            <a:r>
              <a:rPr lang="en-GB" sz="700" dirty="0">
                <a:solidFill>
                  <a:srgbClr val="000000"/>
                </a:solidFill>
                <a:latin typeface="Cascadia Mono" panose="020B0609020000020004" pitchFamily="49" charset="0"/>
              </a:rPr>
              <a:t> (SqlConnection connection = </a:t>
            </a:r>
            <a:r>
              <a:rPr lang="en-GB" sz="700" dirty="0">
                <a:solidFill>
                  <a:srgbClr val="0000FF"/>
                </a:solidFill>
                <a:latin typeface="Cascadia Mono" panose="020B0609020000020004" pitchFamily="49" charset="0"/>
              </a:rPr>
              <a:t>new</a:t>
            </a:r>
            <a:r>
              <a:rPr lang="en-GB" sz="700" dirty="0">
                <a:solidFill>
                  <a:srgbClr val="000000"/>
                </a:solidFill>
                <a:latin typeface="Cascadia Mono" panose="020B0609020000020004" pitchFamily="49" charset="0"/>
              </a:rPr>
              <a:t> SqlConnection(connectionString))</a:t>
            </a:r>
          </a:p>
          <a:p>
            <a:r>
              <a:rPr lang="en-US" sz="700" dirty="0">
                <a:solidFill>
                  <a:srgbClr val="000000"/>
                </a:solidFill>
                <a:latin typeface="Cascadia Mono" panose="020B0609020000020004" pitchFamily="49" charset="0"/>
              </a:rPr>
              <a:t>                {</a:t>
            </a: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await</a:t>
            </a:r>
            <a:r>
              <a:rPr lang="en-US" sz="700" dirty="0">
                <a:solidFill>
                  <a:srgbClr val="000000"/>
                </a:solidFill>
                <a:latin typeface="Cascadia Mono" panose="020B0609020000020004" pitchFamily="49" charset="0"/>
              </a:rPr>
              <a:t> connection.OpenAsync();</a:t>
            </a:r>
          </a:p>
          <a:p>
            <a:endParaRPr lang="en-US" sz="700" dirty="0">
              <a:solidFill>
                <a:srgbClr val="000000"/>
              </a:solidFill>
              <a:latin typeface="Cascadia Mono" panose="020B0609020000020004" pitchFamily="49" charset="0"/>
            </a:endParaRPr>
          </a:p>
          <a:p>
            <a:r>
              <a:rPr lang="es-ES" sz="700" dirty="0">
                <a:solidFill>
                  <a:srgbClr val="000000"/>
                </a:solidFill>
                <a:latin typeface="Cascadia Mono" panose="020B0609020000020004" pitchFamily="49" charset="0"/>
              </a:rPr>
              <a:t>                    </a:t>
            </a:r>
            <a:r>
              <a:rPr lang="es-ES" sz="700" dirty="0">
                <a:solidFill>
                  <a:srgbClr val="008000"/>
                </a:solidFill>
                <a:latin typeface="Cascadia Mono" panose="020B0609020000020004" pitchFamily="49" charset="0"/>
              </a:rPr>
              <a:t>// Crear una consulta SQL de inserción</a:t>
            </a:r>
            <a:endParaRPr lang="es-ES" sz="700" dirty="0">
              <a:solidFill>
                <a:srgbClr val="000000"/>
              </a:solidFill>
              <a:latin typeface="Cascadia Mono" panose="020B0609020000020004" pitchFamily="49" charset="0"/>
            </a:endParaRP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string</a:t>
            </a:r>
            <a:r>
              <a:rPr lang="en-US" sz="700" dirty="0">
                <a:solidFill>
                  <a:srgbClr val="000000"/>
                </a:solidFill>
                <a:latin typeface="Cascadia Mono" panose="020B0609020000020004" pitchFamily="49" charset="0"/>
              </a:rPr>
              <a:t> insertQuery = </a:t>
            </a:r>
            <a:r>
              <a:rPr lang="en-US" sz="700" dirty="0">
                <a:solidFill>
                  <a:srgbClr val="A31515"/>
                </a:solidFill>
                <a:latin typeface="Cascadia Mono" panose="020B0609020000020004" pitchFamily="49" charset="0"/>
              </a:rPr>
              <a:t>"INSERT INTO Calificaciones (Profesor, Matricula, Nombre, Asistencia, TrabajoPractico, ExamenParcial, ExamenFinal, NotaFinal) "</a:t>
            </a:r>
            <a:r>
              <a:rPr lang="en-US" sz="700" dirty="0">
                <a:solidFill>
                  <a:srgbClr val="000000"/>
                </a:solidFill>
                <a:latin typeface="Cascadia Mono" panose="020B0609020000020004" pitchFamily="49" charset="0"/>
              </a:rPr>
              <a:t> +</a:t>
            </a:r>
          </a:p>
          <a:p>
            <a:r>
              <a:rPr lang="en-US" sz="700" dirty="0">
                <a:solidFill>
                  <a:srgbClr val="000000"/>
                </a:solidFill>
                <a:latin typeface="Cascadia Mono" panose="020B0609020000020004" pitchFamily="49" charset="0"/>
              </a:rPr>
              <a:t>                                         </a:t>
            </a:r>
            <a:r>
              <a:rPr lang="en-US" sz="700" dirty="0">
                <a:solidFill>
                  <a:srgbClr val="A31515"/>
                </a:solidFill>
                <a:latin typeface="Cascadia Mono" panose="020B0609020000020004" pitchFamily="49" charset="0"/>
              </a:rPr>
              <a:t>"VALUES (@Profesor, @Matricula, @Nombre, @Asistencia, @TrabajoPractico, @ExamenParcial, @ExamenFinal, @NotaFinal)"</a:t>
            </a:r>
            <a:r>
              <a:rPr lang="en-US" sz="700" dirty="0">
                <a:solidFill>
                  <a:srgbClr val="000000"/>
                </a:solidFill>
                <a:latin typeface="Cascadia Mono" panose="020B0609020000020004" pitchFamily="49" charset="0"/>
              </a:rPr>
              <a:t>;</a:t>
            </a:r>
          </a:p>
          <a:p>
            <a:endParaRPr lang="en-US" sz="700" dirty="0">
              <a:solidFill>
                <a:srgbClr val="000000"/>
              </a:solidFill>
              <a:latin typeface="Cascadia Mono" panose="020B0609020000020004" pitchFamily="49" charset="0"/>
            </a:endParaRPr>
          </a:p>
          <a:p>
            <a:r>
              <a:rPr lang="en-US" sz="700" dirty="0">
                <a:solidFill>
                  <a:srgbClr val="000000"/>
                </a:solidFill>
                <a:latin typeface="Cascadia Mono" panose="020B0609020000020004" pitchFamily="49" charset="0"/>
              </a:rPr>
              <a:t>                    </a:t>
            </a:r>
            <a:r>
              <a:rPr lang="en-US" sz="700" dirty="0">
                <a:solidFill>
                  <a:srgbClr val="008000"/>
                </a:solidFill>
                <a:latin typeface="Cascadia Mono" panose="020B0609020000020004" pitchFamily="49" charset="0"/>
              </a:rPr>
              <a:t>// Crear un comando SQL</a:t>
            </a:r>
            <a:endParaRPr lang="en-US" sz="700" dirty="0">
              <a:solidFill>
                <a:srgbClr val="000000"/>
              </a:solidFill>
              <a:latin typeface="Cascadia Mono" panose="020B0609020000020004" pitchFamily="49" charset="0"/>
            </a:endParaRPr>
          </a:p>
          <a:p>
            <a:r>
              <a:rPr lang="en-GB" sz="700" dirty="0">
                <a:solidFill>
                  <a:srgbClr val="000000"/>
                </a:solidFill>
                <a:latin typeface="Cascadia Mono" panose="020B0609020000020004" pitchFamily="49" charset="0"/>
              </a:rPr>
              <a:t>                    </a:t>
            </a:r>
            <a:r>
              <a:rPr lang="en-GB" sz="700" dirty="0">
                <a:solidFill>
                  <a:srgbClr val="0000FF"/>
                </a:solidFill>
                <a:latin typeface="Cascadia Mono" panose="020B0609020000020004" pitchFamily="49" charset="0"/>
              </a:rPr>
              <a:t>using</a:t>
            </a:r>
            <a:r>
              <a:rPr lang="en-GB" sz="700" dirty="0">
                <a:solidFill>
                  <a:srgbClr val="000000"/>
                </a:solidFill>
                <a:latin typeface="Cascadia Mono" panose="020B0609020000020004" pitchFamily="49" charset="0"/>
              </a:rPr>
              <a:t> (SqlCommand command = </a:t>
            </a:r>
            <a:r>
              <a:rPr lang="en-GB" sz="700" dirty="0">
                <a:solidFill>
                  <a:srgbClr val="0000FF"/>
                </a:solidFill>
                <a:latin typeface="Cascadia Mono" panose="020B0609020000020004" pitchFamily="49" charset="0"/>
              </a:rPr>
              <a:t>new</a:t>
            </a:r>
            <a:r>
              <a:rPr lang="en-GB" sz="700" dirty="0">
                <a:solidFill>
                  <a:srgbClr val="000000"/>
                </a:solidFill>
                <a:latin typeface="Cascadia Mono" panose="020B0609020000020004" pitchFamily="49" charset="0"/>
              </a:rPr>
              <a:t> SqlCommand(insertQuery, connection))</a:t>
            </a:r>
          </a:p>
          <a:p>
            <a:r>
              <a:rPr lang="en-US" sz="700" dirty="0">
                <a:solidFill>
                  <a:srgbClr val="000000"/>
                </a:solidFill>
                <a:latin typeface="Cascadia Mono" panose="020B0609020000020004" pitchFamily="49" charset="0"/>
              </a:rPr>
              <a:t>                    {</a:t>
            </a:r>
          </a:p>
          <a:p>
            <a:r>
              <a:rPr lang="en-US" sz="700" dirty="0">
                <a:solidFill>
                  <a:srgbClr val="000000"/>
                </a:solidFill>
                <a:latin typeface="Cascadia Mono" panose="020B0609020000020004" pitchFamily="49" charset="0"/>
              </a:rPr>
              <a:t>                        </a:t>
            </a:r>
            <a:r>
              <a:rPr lang="en-US" sz="700" dirty="0">
                <a:solidFill>
                  <a:srgbClr val="008000"/>
                </a:solidFill>
                <a:latin typeface="Cascadia Mono" panose="020B0609020000020004" pitchFamily="49" charset="0"/>
              </a:rPr>
              <a:t>// Asignar valores a los parámetros de la consulta (como en tu código original)</a:t>
            </a:r>
            <a:endParaRPr lang="en-US" sz="700" dirty="0">
              <a:solidFill>
                <a:srgbClr val="000000"/>
              </a:solidFill>
              <a:latin typeface="Cascadia Mono" panose="020B0609020000020004" pitchFamily="49" charset="0"/>
            </a:endParaRPr>
          </a:p>
          <a:p>
            <a:endParaRPr lang="en-US" sz="700" dirty="0">
              <a:solidFill>
                <a:srgbClr val="000000"/>
              </a:solidFill>
              <a:latin typeface="Cascadia Mono" panose="020B0609020000020004" pitchFamily="49" charset="0"/>
            </a:endParaRPr>
          </a:p>
          <a:p>
            <a:r>
              <a:rPr lang="en-US" sz="700" dirty="0">
                <a:solidFill>
                  <a:srgbClr val="000000"/>
                </a:solidFill>
                <a:latin typeface="Cascadia Mono" panose="020B0609020000020004" pitchFamily="49" charset="0"/>
              </a:rPr>
              <a:t>                        command.Parameters.AddWithValue(</a:t>
            </a:r>
            <a:r>
              <a:rPr lang="en-US" sz="700" dirty="0">
                <a:solidFill>
                  <a:srgbClr val="A31515"/>
                </a:solidFill>
                <a:latin typeface="Cascadia Mono" panose="020B0609020000020004" pitchFamily="49" charset="0"/>
              </a:rPr>
              <a:t>"@Profesor"</a:t>
            </a:r>
            <a:r>
              <a:rPr lang="en-US" sz="700" dirty="0">
                <a:solidFill>
                  <a:srgbClr val="000000"/>
                </a:solidFill>
                <a:latin typeface="Cascadia Mono" panose="020B0609020000020004" pitchFamily="49" charset="0"/>
              </a:rPr>
              <a:t>, ProfesorEntry.Text);</a:t>
            </a:r>
          </a:p>
          <a:p>
            <a:r>
              <a:rPr lang="en-US" sz="700" dirty="0">
                <a:solidFill>
                  <a:srgbClr val="000000"/>
                </a:solidFill>
                <a:latin typeface="Cascadia Mono" panose="020B0609020000020004" pitchFamily="49" charset="0"/>
              </a:rPr>
              <a:t>                        command.Parameters.AddWithValue(</a:t>
            </a:r>
            <a:r>
              <a:rPr lang="en-US" sz="700" dirty="0">
                <a:solidFill>
                  <a:srgbClr val="A31515"/>
                </a:solidFill>
                <a:latin typeface="Cascadia Mono" panose="020B0609020000020004" pitchFamily="49" charset="0"/>
              </a:rPr>
              <a:t>"@Matricula"</a:t>
            </a:r>
            <a:r>
              <a:rPr lang="en-US" sz="700" dirty="0">
                <a:solidFill>
                  <a:srgbClr val="000000"/>
                </a:solidFill>
                <a:latin typeface="Cascadia Mono" panose="020B0609020000020004" pitchFamily="49" charset="0"/>
              </a:rPr>
              <a:t>, MatriculaEntry.Text);</a:t>
            </a:r>
          </a:p>
          <a:p>
            <a:r>
              <a:rPr lang="en-US" sz="700" dirty="0">
                <a:solidFill>
                  <a:srgbClr val="000000"/>
                </a:solidFill>
                <a:latin typeface="Cascadia Mono" panose="020B0609020000020004" pitchFamily="49" charset="0"/>
              </a:rPr>
              <a:t>                        command.Parameters.AddWithValue(</a:t>
            </a:r>
            <a:r>
              <a:rPr lang="en-US" sz="700" dirty="0">
                <a:solidFill>
                  <a:srgbClr val="A31515"/>
                </a:solidFill>
                <a:latin typeface="Cascadia Mono" panose="020B0609020000020004" pitchFamily="49" charset="0"/>
              </a:rPr>
              <a:t>"@Nombre"</a:t>
            </a:r>
            <a:r>
              <a:rPr lang="en-US" sz="700" dirty="0">
                <a:solidFill>
                  <a:srgbClr val="000000"/>
                </a:solidFill>
                <a:latin typeface="Cascadia Mono" panose="020B0609020000020004" pitchFamily="49" charset="0"/>
              </a:rPr>
              <a:t>, NombreEntry.Text);</a:t>
            </a:r>
          </a:p>
          <a:p>
            <a:r>
              <a:rPr lang="es-ES" sz="700" dirty="0">
                <a:solidFill>
                  <a:srgbClr val="000000"/>
                </a:solidFill>
                <a:latin typeface="Cascadia Mono" panose="020B0609020000020004" pitchFamily="49" charset="0"/>
              </a:rPr>
              <a:t>                        command.Parameters.AddWithValue(</a:t>
            </a:r>
            <a:r>
              <a:rPr lang="es-ES" sz="700" dirty="0">
                <a:solidFill>
                  <a:srgbClr val="A31515"/>
                </a:solidFill>
                <a:latin typeface="Cascadia Mono" panose="020B0609020000020004" pitchFamily="49" charset="0"/>
              </a:rPr>
              <a:t>"@Asistencia"</a:t>
            </a:r>
            <a:r>
              <a:rPr lang="es-ES" sz="700" dirty="0">
                <a:solidFill>
                  <a:srgbClr val="000000"/>
                </a:solidFill>
                <a:latin typeface="Cascadia Mono" panose="020B0609020000020004" pitchFamily="49" charset="0"/>
              </a:rPr>
              <a:t>, AsistenciaEntry.Text);</a:t>
            </a:r>
          </a:p>
          <a:p>
            <a:r>
              <a:rPr lang="en-US" sz="700" dirty="0">
                <a:solidFill>
                  <a:srgbClr val="000000"/>
                </a:solidFill>
                <a:latin typeface="Cascadia Mono" panose="020B0609020000020004" pitchFamily="49" charset="0"/>
              </a:rPr>
              <a:t>                        command.Parameters.AddWithValue(</a:t>
            </a:r>
            <a:r>
              <a:rPr lang="en-US" sz="700" dirty="0">
                <a:solidFill>
                  <a:srgbClr val="A31515"/>
                </a:solidFill>
                <a:latin typeface="Cascadia Mono" panose="020B0609020000020004" pitchFamily="49" charset="0"/>
              </a:rPr>
              <a:t>"@TrabajoPractico"</a:t>
            </a:r>
            <a:r>
              <a:rPr lang="en-US" sz="700" dirty="0">
                <a:solidFill>
                  <a:srgbClr val="000000"/>
                </a:solidFill>
                <a:latin typeface="Cascadia Mono" panose="020B0609020000020004" pitchFamily="49" charset="0"/>
              </a:rPr>
              <a:t>, TrabajoPracticoEntry.Text);</a:t>
            </a:r>
          </a:p>
          <a:p>
            <a:r>
              <a:rPr lang="en-US" sz="700" dirty="0">
                <a:solidFill>
                  <a:srgbClr val="000000"/>
                </a:solidFill>
                <a:latin typeface="Cascadia Mono" panose="020B0609020000020004" pitchFamily="49" charset="0"/>
              </a:rPr>
              <a:t>                        command.Parameters.AddWithValue(</a:t>
            </a:r>
            <a:r>
              <a:rPr lang="en-US" sz="700" dirty="0">
                <a:solidFill>
                  <a:srgbClr val="A31515"/>
                </a:solidFill>
                <a:latin typeface="Cascadia Mono" panose="020B0609020000020004" pitchFamily="49" charset="0"/>
              </a:rPr>
              <a:t>"@ExamenParcial"</a:t>
            </a:r>
            <a:r>
              <a:rPr lang="en-US" sz="700" dirty="0">
                <a:solidFill>
                  <a:srgbClr val="000000"/>
                </a:solidFill>
                <a:latin typeface="Cascadia Mono" panose="020B0609020000020004" pitchFamily="49" charset="0"/>
              </a:rPr>
              <a:t>, ExamenParcialEntry.Text);</a:t>
            </a:r>
          </a:p>
          <a:p>
            <a:r>
              <a:rPr lang="fr-FR" sz="700" dirty="0">
                <a:solidFill>
                  <a:srgbClr val="000000"/>
                </a:solidFill>
                <a:latin typeface="Cascadia Mono" panose="020B0609020000020004" pitchFamily="49" charset="0"/>
              </a:rPr>
              <a:t>                        command.Parameters.AddWithValue(</a:t>
            </a:r>
            <a:r>
              <a:rPr lang="fr-FR" sz="700" dirty="0">
                <a:solidFill>
                  <a:srgbClr val="A31515"/>
                </a:solidFill>
                <a:latin typeface="Cascadia Mono" panose="020B0609020000020004" pitchFamily="49" charset="0"/>
              </a:rPr>
              <a:t>"@ExamenFinal"</a:t>
            </a:r>
            <a:r>
              <a:rPr lang="fr-FR" sz="700" dirty="0">
                <a:solidFill>
                  <a:srgbClr val="000000"/>
                </a:solidFill>
                <a:latin typeface="Cascadia Mono" panose="020B0609020000020004" pitchFamily="49" charset="0"/>
              </a:rPr>
              <a:t>, ExamenFinalEntry.Text);</a:t>
            </a:r>
          </a:p>
          <a:p>
            <a:r>
              <a:rPr lang="en-US" sz="700" dirty="0">
                <a:solidFill>
                  <a:srgbClr val="000000"/>
                </a:solidFill>
                <a:latin typeface="Cascadia Mono" panose="020B0609020000020004" pitchFamily="49" charset="0"/>
              </a:rPr>
              <a:t>                        command.Parameters.AddWithValue(</a:t>
            </a:r>
            <a:r>
              <a:rPr lang="en-US" sz="700" dirty="0">
                <a:solidFill>
                  <a:srgbClr val="A31515"/>
                </a:solidFill>
                <a:latin typeface="Cascadia Mono" panose="020B0609020000020004" pitchFamily="49" charset="0"/>
              </a:rPr>
              <a:t>"@NotaFinal"</a:t>
            </a:r>
            <a:r>
              <a:rPr lang="en-US" sz="700" dirty="0">
                <a:solidFill>
                  <a:srgbClr val="000000"/>
                </a:solidFill>
                <a:latin typeface="Cascadia Mono" panose="020B0609020000020004" pitchFamily="49" charset="0"/>
              </a:rPr>
              <a:t>, NotaFinalLabel.Text);</a:t>
            </a:r>
          </a:p>
          <a:p>
            <a:endParaRPr lang="en-US" sz="700" dirty="0">
              <a:solidFill>
                <a:srgbClr val="000000"/>
              </a:solidFill>
              <a:latin typeface="Cascadia Mono" panose="020B0609020000020004" pitchFamily="49" charset="0"/>
            </a:endParaRPr>
          </a:p>
          <a:p>
            <a:r>
              <a:rPr lang="es-ES" sz="700" dirty="0">
                <a:solidFill>
                  <a:srgbClr val="000000"/>
                </a:solidFill>
                <a:latin typeface="Cascadia Mono" panose="020B0609020000020004" pitchFamily="49" charset="0"/>
              </a:rPr>
              <a:t>                        </a:t>
            </a:r>
            <a:r>
              <a:rPr lang="es-ES" sz="700" dirty="0">
                <a:solidFill>
                  <a:srgbClr val="008000"/>
                </a:solidFill>
                <a:latin typeface="Cascadia Mono" panose="020B0609020000020004" pitchFamily="49" charset="0"/>
              </a:rPr>
              <a:t>// Ejecutar la consulta SQL de inserción</a:t>
            </a:r>
            <a:endParaRPr lang="es-ES" sz="700" dirty="0">
              <a:solidFill>
                <a:srgbClr val="000000"/>
              </a:solidFill>
              <a:latin typeface="Cascadia Mono" panose="020B0609020000020004" pitchFamily="49" charset="0"/>
            </a:endParaRPr>
          </a:p>
          <a:p>
            <a:r>
              <a:rPr lang="en-GB" sz="700" dirty="0">
                <a:solidFill>
                  <a:srgbClr val="000000"/>
                </a:solidFill>
                <a:latin typeface="Cascadia Mono" panose="020B0609020000020004" pitchFamily="49" charset="0"/>
              </a:rPr>
              <a:t>                        </a:t>
            </a:r>
            <a:r>
              <a:rPr lang="en-GB" sz="700" dirty="0">
                <a:solidFill>
                  <a:srgbClr val="0000FF"/>
                </a:solidFill>
                <a:latin typeface="Cascadia Mono" panose="020B0609020000020004" pitchFamily="49" charset="0"/>
              </a:rPr>
              <a:t>int</a:t>
            </a:r>
            <a:r>
              <a:rPr lang="en-GB" sz="700" dirty="0">
                <a:solidFill>
                  <a:srgbClr val="000000"/>
                </a:solidFill>
                <a:latin typeface="Cascadia Mono" panose="020B0609020000020004" pitchFamily="49" charset="0"/>
              </a:rPr>
              <a:t> rowsAffected = </a:t>
            </a:r>
            <a:r>
              <a:rPr lang="en-GB" sz="700" dirty="0">
                <a:solidFill>
                  <a:srgbClr val="0000FF"/>
                </a:solidFill>
                <a:latin typeface="Cascadia Mono" panose="020B0609020000020004" pitchFamily="49" charset="0"/>
              </a:rPr>
              <a:t>await</a:t>
            </a:r>
            <a:r>
              <a:rPr lang="en-GB" sz="700" dirty="0">
                <a:solidFill>
                  <a:srgbClr val="000000"/>
                </a:solidFill>
                <a:latin typeface="Cascadia Mono" panose="020B0609020000020004" pitchFamily="49" charset="0"/>
              </a:rPr>
              <a:t> command.ExecuteNonQueryAsync();</a:t>
            </a:r>
          </a:p>
          <a:p>
            <a:endParaRPr lang="en-US" sz="700" dirty="0">
              <a:solidFill>
                <a:srgbClr val="000000"/>
              </a:solidFill>
              <a:latin typeface="Cascadia Mono" panose="020B0609020000020004" pitchFamily="49" charset="0"/>
            </a:endParaRP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if</a:t>
            </a:r>
            <a:r>
              <a:rPr lang="en-US" sz="700" dirty="0">
                <a:solidFill>
                  <a:srgbClr val="000000"/>
                </a:solidFill>
                <a:latin typeface="Cascadia Mono" panose="020B0609020000020004" pitchFamily="49" charset="0"/>
              </a:rPr>
              <a:t> (rowsAffected &gt; 0)</a:t>
            </a:r>
          </a:p>
          <a:p>
            <a:r>
              <a:rPr lang="en-US" sz="700" dirty="0">
                <a:solidFill>
                  <a:srgbClr val="000000"/>
                </a:solidFill>
                <a:latin typeface="Cascadia Mono" panose="020B0609020000020004" pitchFamily="49" charset="0"/>
              </a:rPr>
              <a:t>                        {</a:t>
            </a:r>
          </a:p>
          <a:p>
            <a:r>
              <a:rPr lang="en-US" sz="700" dirty="0">
                <a:solidFill>
                  <a:srgbClr val="000000"/>
                </a:solidFill>
                <a:latin typeface="Cascadia Mono" panose="020B0609020000020004" pitchFamily="49" charset="0"/>
              </a:rPr>
              <a:t>                            </a:t>
            </a:r>
            <a:r>
              <a:rPr lang="en-US" sz="700" dirty="0">
                <a:solidFill>
                  <a:srgbClr val="008000"/>
                </a:solidFill>
                <a:latin typeface="Cascadia Mono" panose="020B0609020000020004" pitchFamily="49" charset="0"/>
              </a:rPr>
              <a:t>// Inserción exitosa</a:t>
            </a:r>
            <a:endParaRPr lang="en-US" sz="700" dirty="0">
              <a:solidFill>
                <a:srgbClr val="000000"/>
              </a:solidFill>
              <a:latin typeface="Cascadia Mono" panose="020B0609020000020004" pitchFamily="49" charset="0"/>
            </a:endParaRPr>
          </a:p>
          <a:p>
            <a:r>
              <a:rPr lang="es-ES" sz="700" dirty="0">
                <a:solidFill>
                  <a:srgbClr val="000000"/>
                </a:solidFill>
                <a:latin typeface="Cascadia Mono" panose="020B0609020000020004" pitchFamily="49" charset="0"/>
              </a:rPr>
              <a:t>                            </a:t>
            </a:r>
            <a:r>
              <a:rPr lang="es-ES" sz="700" dirty="0">
                <a:solidFill>
                  <a:srgbClr val="0000FF"/>
                </a:solidFill>
                <a:latin typeface="Cascadia Mono" panose="020B0609020000020004" pitchFamily="49" charset="0"/>
              </a:rPr>
              <a:t>await</a:t>
            </a:r>
            <a:r>
              <a:rPr lang="es-ES" sz="700" dirty="0">
                <a:solidFill>
                  <a:srgbClr val="000000"/>
                </a:solidFill>
                <a:latin typeface="Cascadia Mono" panose="020B0609020000020004" pitchFamily="49" charset="0"/>
              </a:rPr>
              <a:t> DisplayAlert(</a:t>
            </a:r>
            <a:r>
              <a:rPr lang="es-ES" sz="700" dirty="0">
                <a:solidFill>
                  <a:srgbClr val="A31515"/>
                </a:solidFill>
                <a:latin typeface="Cascadia Mono" panose="020B0609020000020004" pitchFamily="49" charset="0"/>
              </a:rPr>
              <a:t>"Éxito"</a:t>
            </a:r>
            <a:r>
              <a:rPr lang="es-ES" sz="700" dirty="0">
                <a:solidFill>
                  <a:srgbClr val="000000"/>
                </a:solidFill>
                <a:latin typeface="Cascadia Mono" panose="020B0609020000020004" pitchFamily="49" charset="0"/>
              </a:rPr>
              <a:t>, </a:t>
            </a:r>
            <a:r>
              <a:rPr lang="es-ES" sz="700" dirty="0">
                <a:solidFill>
                  <a:srgbClr val="A31515"/>
                </a:solidFill>
                <a:latin typeface="Cascadia Mono" panose="020B0609020000020004" pitchFamily="49" charset="0"/>
              </a:rPr>
              <a:t>"Datos guardados en la base de datos."</a:t>
            </a:r>
            <a:r>
              <a:rPr lang="es-ES" sz="700" dirty="0">
                <a:solidFill>
                  <a:srgbClr val="000000"/>
                </a:solidFill>
                <a:latin typeface="Cascadia Mono" panose="020B0609020000020004" pitchFamily="49" charset="0"/>
              </a:rPr>
              <a:t>, </a:t>
            </a:r>
            <a:r>
              <a:rPr lang="es-ES" sz="700" dirty="0">
                <a:solidFill>
                  <a:srgbClr val="A31515"/>
                </a:solidFill>
                <a:latin typeface="Cascadia Mono" panose="020B0609020000020004" pitchFamily="49" charset="0"/>
              </a:rPr>
              <a:t>"Aceptar"</a:t>
            </a:r>
            <a:r>
              <a:rPr lang="es-ES" sz="700" dirty="0">
                <a:solidFill>
                  <a:srgbClr val="000000"/>
                </a:solidFill>
                <a:latin typeface="Cascadia Mono" panose="020B0609020000020004" pitchFamily="49" charset="0"/>
              </a:rPr>
              <a:t>);</a:t>
            </a:r>
          </a:p>
          <a:p>
            <a:r>
              <a:rPr lang="en-US" sz="700" dirty="0">
                <a:solidFill>
                  <a:srgbClr val="000000"/>
                </a:solidFill>
                <a:latin typeface="Cascadia Mono" panose="020B0609020000020004" pitchFamily="49" charset="0"/>
              </a:rPr>
              <a:t>                        }</a:t>
            </a: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else</a:t>
            </a:r>
            <a:endParaRPr lang="en-US" sz="700" dirty="0">
              <a:solidFill>
                <a:srgbClr val="000000"/>
              </a:solidFill>
              <a:latin typeface="Cascadia Mono" panose="020B0609020000020004" pitchFamily="49" charset="0"/>
            </a:endParaRPr>
          </a:p>
          <a:p>
            <a:r>
              <a:rPr lang="en-US" sz="700" dirty="0">
                <a:solidFill>
                  <a:srgbClr val="000000"/>
                </a:solidFill>
                <a:latin typeface="Cascadia Mono" panose="020B0609020000020004" pitchFamily="49" charset="0"/>
              </a:rPr>
              <a:t>                        {</a:t>
            </a:r>
          </a:p>
          <a:p>
            <a:r>
              <a:rPr lang="es-ES" sz="700" dirty="0">
                <a:solidFill>
                  <a:srgbClr val="000000"/>
                </a:solidFill>
                <a:latin typeface="Cascadia Mono" panose="020B0609020000020004" pitchFamily="49" charset="0"/>
              </a:rPr>
              <a:t>                            </a:t>
            </a:r>
            <a:r>
              <a:rPr lang="es-ES" sz="700" dirty="0">
                <a:solidFill>
                  <a:srgbClr val="008000"/>
                </a:solidFill>
                <a:latin typeface="Cascadia Mono" panose="020B0609020000020004" pitchFamily="49" charset="0"/>
              </a:rPr>
              <a:t>// Error al guardar los datos</a:t>
            </a:r>
            <a:endParaRPr lang="es-ES" sz="700" dirty="0">
              <a:solidFill>
                <a:srgbClr val="000000"/>
              </a:solidFill>
              <a:latin typeface="Cascadia Mono" panose="020B0609020000020004" pitchFamily="49" charset="0"/>
            </a:endParaRPr>
          </a:p>
          <a:p>
            <a:r>
              <a:rPr lang="es-ES" sz="700" dirty="0">
                <a:solidFill>
                  <a:srgbClr val="000000"/>
                </a:solidFill>
                <a:latin typeface="Cascadia Mono" panose="020B0609020000020004" pitchFamily="49" charset="0"/>
              </a:rPr>
              <a:t>                            </a:t>
            </a:r>
            <a:r>
              <a:rPr lang="es-ES" sz="700" dirty="0">
                <a:solidFill>
                  <a:srgbClr val="0000FF"/>
                </a:solidFill>
                <a:latin typeface="Cascadia Mono" panose="020B0609020000020004" pitchFamily="49" charset="0"/>
              </a:rPr>
              <a:t>await</a:t>
            </a:r>
            <a:r>
              <a:rPr lang="es-ES" sz="700" dirty="0">
                <a:solidFill>
                  <a:srgbClr val="000000"/>
                </a:solidFill>
                <a:latin typeface="Cascadia Mono" panose="020B0609020000020004" pitchFamily="49" charset="0"/>
              </a:rPr>
              <a:t> DisplayAlert(</a:t>
            </a:r>
            <a:r>
              <a:rPr lang="es-ES" sz="700" dirty="0">
                <a:solidFill>
                  <a:srgbClr val="A31515"/>
                </a:solidFill>
                <a:latin typeface="Cascadia Mono" panose="020B0609020000020004" pitchFamily="49" charset="0"/>
              </a:rPr>
              <a:t>"Error"</a:t>
            </a:r>
            <a:r>
              <a:rPr lang="es-ES" sz="700" dirty="0">
                <a:solidFill>
                  <a:srgbClr val="000000"/>
                </a:solidFill>
                <a:latin typeface="Cascadia Mono" panose="020B0609020000020004" pitchFamily="49" charset="0"/>
              </a:rPr>
              <a:t>, </a:t>
            </a:r>
            <a:r>
              <a:rPr lang="es-ES" sz="700" dirty="0">
                <a:solidFill>
                  <a:srgbClr val="A31515"/>
                </a:solidFill>
                <a:latin typeface="Cascadia Mono" panose="020B0609020000020004" pitchFamily="49" charset="0"/>
              </a:rPr>
              <a:t>"No se pudieron guardar los datos en la base de datos."</a:t>
            </a:r>
            <a:r>
              <a:rPr lang="es-ES" sz="700" dirty="0">
                <a:solidFill>
                  <a:srgbClr val="000000"/>
                </a:solidFill>
                <a:latin typeface="Cascadia Mono" panose="020B0609020000020004" pitchFamily="49" charset="0"/>
              </a:rPr>
              <a:t>, </a:t>
            </a:r>
            <a:r>
              <a:rPr lang="es-ES" sz="700" dirty="0">
                <a:solidFill>
                  <a:srgbClr val="A31515"/>
                </a:solidFill>
                <a:latin typeface="Cascadia Mono" panose="020B0609020000020004" pitchFamily="49" charset="0"/>
              </a:rPr>
              <a:t>"Aceptar"</a:t>
            </a:r>
            <a:r>
              <a:rPr lang="es-ES" sz="700" dirty="0">
                <a:solidFill>
                  <a:srgbClr val="000000"/>
                </a:solidFill>
                <a:latin typeface="Cascadia Mono" panose="020B0609020000020004" pitchFamily="49" charset="0"/>
              </a:rPr>
              <a:t>);</a:t>
            </a:r>
          </a:p>
          <a:p>
            <a:r>
              <a:rPr lang="en-US" sz="700" dirty="0">
                <a:solidFill>
                  <a:srgbClr val="000000"/>
                </a:solidFill>
                <a:latin typeface="Cascadia Mono" panose="020B0609020000020004" pitchFamily="49" charset="0"/>
              </a:rPr>
              <a:t>                        }</a:t>
            </a:r>
          </a:p>
          <a:p>
            <a:r>
              <a:rPr lang="en-US" sz="700" dirty="0">
                <a:solidFill>
                  <a:srgbClr val="000000"/>
                </a:solidFill>
                <a:latin typeface="Cascadia Mono" panose="020B0609020000020004" pitchFamily="49" charset="0"/>
              </a:rPr>
              <a:t>                    }</a:t>
            </a:r>
          </a:p>
          <a:p>
            <a:r>
              <a:rPr lang="en-US" sz="700" dirty="0">
                <a:solidFill>
                  <a:srgbClr val="000000"/>
                </a:solidFill>
                <a:latin typeface="Cascadia Mono" panose="020B0609020000020004" pitchFamily="49" charset="0"/>
              </a:rPr>
              <a:t>                }</a:t>
            </a:r>
          </a:p>
          <a:p>
            <a:r>
              <a:rPr lang="en-US" sz="700" dirty="0">
                <a:solidFill>
                  <a:srgbClr val="000000"/>
                </a:solidFill>
                <a:latin typeface="Cascadia Mono" panose="020B0609020000020004" pitchFamily="49" charset="0"/>
              </a:rPr>
              <a:t>            }</a:t>
            </a:r>
          </a:p>
          <a:p>
            <a:r>
              <a:rPr lang="en-US" sz="700" dirty="0">
                <a:solidFill>
                  <a:srgbClr val="000000"/>
                </a:solidFill>
                <a:latin typeface="Cascadia Mono" panose="020B0609020000020004" pitchFamily="49" charset="0"/>
              </a:rPr>
              <a:t>            </a:t>
            </a:r>
            <a:r>
              <a:rPr lang="en-US" sz="700" dirty="0">
                <a:solidFill>
                  <a:srgbClr val="0000FF"/>
                </a:solidFill>
                <a:latin typeface="Cascadia Mono" panose="020B0609020000020004" pitchFamily="49" charset="0"/>
              </a:rPr>
              <a:t>catch</a:t>
            </a:r>
            <a:r>
              <a:rPr lang="en-US" sz="700" dirty="0">
                <a:solidFill>
                  <a:srgbClr val="000000"/>
                </a:solidFill>
                <a:latin typeface="Cascadia Mono" panose="020B0609020000020004" pitchFamily="49" charset="0"/>
              </a:rPr>
              <a:t> (Exception ex)</a:t>
            </a:r>
          </a:p>
          <a:p>
            <a:r>
              <a:rPr lang="en-US" sz="700" dirty="0">
                <a:solidFill>
                  <a:srgbClr val="000000"/>
                </a:solidFill>
                <a:latin typeface="Cascadia Mono" panose="020B0609020000020004" pitchFamily="49" charset="0"/>
              </a:rPr>
              <a:t>            {</a:t>
            </a:r>
          </a:p>
          <a:p>
            <a:r>
              <a:rPr lang="es-ES" sz="700" dirty="0">
                <a:solidFill>
                  <a:srgbClr val="000000"/>
                </a:solidFill>
                <a:latin typeface="Cascadia Mono" panose="020B0609020000020004" pitchFamily="49" charset="0"/>
              </a:rPr>
              <a:t>                </a:t>
            </a:r>
            <a:r>
              <a:rPr lang="es-ES" sz="700" dirty="0">
                <a:solidFill>
                  <a:srgbClr val="008000"/>
                </a:solidFill>
                <a:latin typeface="Cascadia Mono" panose="020B0609020000020004" pitchFamily="49" charset="0"/>
              </a:rPr>
              <a:t>// Error de conexión o inserción</a:t>
            </a:r>
            <a:endParaRPr lang="es-ES" sz="700" dirty="0">
              <a:solidFill>
                <a:srgbClr val="000000"/>
              </a:solidFill>
              <a:latin typeface="Cascadia Mono" panose="020B0609020000020004" pitchFamily="49" charset="0"/>
            </a:endParaRPr>
          </a:p>
          <a:p>
            <a:r>
              <a:rPr lang="es-ES" sz="700" dirty="0">
                <a:solidFill>
                  <a:srgbClr val="000000"/>
                </a:solidFill>
                <a:latin typeface="Cascadia Mono" panose="020B0609020000020004" pitchFamily="49" charset="0"/>
              </a:rPr>
              <a:t>                </a:t>
            </a:r>
            <a:r>
              <a:rPr lang="es-ES" sz="700" dirty="0">
                <a:solidFill>
                  <a:srgbClr val="0000FF"/>
                </a:solidFill>
                <a:latin typeface="Cascadia Mono" panose="020B0609020000020004" pitchFamily="49" charset="0"/>
              </a:rPr>
              <a:t>await</a:t>
            </a:r>
            <a:r>
              <a:rPr lang="es-ES" sz="700" dirty="0">
                <a:solidFill>
                  <a:srgbClr val="000000"/>
                </a:solidFill>
                <a:latin typeface="Cascadia Mono" panose="020B0609020000020004" pitchFamily="49" charset="0"/>
              </a:rPr>
              <a:t> DisplayAlert(</a:t>
            </a:r>
            <a:r>
              <a:rPr lang="es-ES" sz="700" dirty="0">
                <a:solidFill>
                  <a:srgbClr val="A31515"/>
                </a:solidFill>
                <a:latin typeface="Cascadia Mono" panose="020B0609020000020004" pitchFamily="49" charset="0"/>
              </a:rPr>
              <a:t>"Error"</a:t>
            </a:r>
            <a:r>
              <a:rPr lang="es-ES" sz="700" dirty="0">
                <a:solidFill>
                  <a:srgbClr val="000000"/>
                </a:solidFill>
                <a:latin typeface="Cascadia Mono" panose="020B0609020000020004" pitchFamily="49" charset="0"/>
              </a:rPr>
              <a:t>, </a:t>
            </a:r>
            <a:r>
              <a:rPr lang="es-ES" sz="700" dirty="0">
                <a:solidFill>
                  <a:srgbClr val="A31515"/>
                </a:solidFill>
                <a:latin typeface="Cascadia Mono" panose="020B0609020000020004" pitchFamily="49" charset="0"/>
              </a:rPr>
              <a:t>"Error al conectar con la base de datos o al guardar los datos. Detalles: "</a:t>
            </a:r>
            <a:r>
              <a:rPr lang="es-ES" sz="700" dirty="0">
                <a:solidFill>
                  <a:srgbClr val="000000"/>
                </a:solidFill>
                <a:latin typeface="Cascadia Mono" panose="020B0609020000020004" pitchFamily="49" charset="0"/>
              </a:rPr>
              <a:t> + ex.Message, </a:t>
            </a:r>
            <a:r>
              <a:rPr lang="es-ES" sz="700" dirty="0">
                <a:solidFill>
                  <a:srgbClr val="A31515"/>
                </a:solidFill>
                <a:latin typeface="Cascadia Mono" panose="020B0609020000020004" pitchFamily="49" charset="0"/>
              </a:rPr>
              <a:t>"Aceptar"</a:t>
            </a:r>
            <a:r>
              <a:rPr lang="es-ES" sz="700" dirty="0">
                <a:solidFill>
                  <a:srgbClr val="000000"/>
                </a:solidFill>
                <a:latin typeface="Cascadia Mono" panose="020B0609020000020004" pitchFamily="49" charset="0"/>
              </a:rPr>
              <a:t>);</a:t>
            </a:r>
          </a:p>
          <a:p>
            <a:r>
              <a:rPr lang="en-US" sz="700" dirty="0">
                <a:solidFill>
                  <a:srgbClr val="000000"/>
                </a:solidFill>
                <a:latin typeface="Cascadia Mono" panose="020B0609020000020004" pitchFamily="49" charset="0"/>
              </a:rPr>
              <a:t>            }</a:t>
            </a:r>
          </a:p>
          <a:p>
            <a:r>
              <a:rPr lang="en-US" sz="700" dirty="0">
                <a:solidFill>
                  <a:srgbClr val="000000"/>
                </a:solidFill>
                <a:latin typeface="Cascadia Mono" panose="020B0609020000020004" pitchFamily="49" charset="0"/>
              </a:rPr>
              <a:t>        }</a:t>
            </a:r>
          </a:p>
          <a:p>
            <a:endParaRPr lang="en-US" sz="700" dirty="0">
              <a:solidFill>
                <a:srgbClr val="000000"/>
              </a:solidFill>
              <a:latin typeface="Cascadia Mono" panose="020B0609020000020004" pitchFamily="49" charset="0"/>
            </a:endParaRPr>
          </a:p>
          <a:p>
            <a:r>
              <a:rPr lang="en-GB" sz="700" dirty="0">
                <a:solidFill>
                  <a:srgbClr val="000000"/>
                </a:solidFill>
                <a:latin typeface="Cascadia Mono" panose="020B0609020000020004" pitchFamily="49" charset="0"/>
              </a:rPr>
              <a:t>        </a:t>
            </a:r>
            <a:r>
              <a:rPr lang="en-GB" sz="700" dirty="0">
                <a:solidFill>
                  <a:srgbClr val="0000FF"/>
                </a:solidFill>
                <a:latin typeface="Cascadia Mono" panose="020B0609020000020004" pitchFamily="49" charset="0"/>
              </a:rPr>
              <a:t>private</a:t>
            </a:r>
            <a:r>
              <a:rPr lang="en-GB" sz="700" dirty="0">
                <a:solidFill>
                  <a:srgbClr val="000000"/>
                </a:solidFill>
                <a:latin typeface="Cascadia Mono" panose="020B0609020000020004" pitchFamily="49" charset="0"/>
              </a:rPr>
              <a:t> </a:t>
            </a:r>
            <a:r>
              <a:rPr lang="en-GB" sz="700" dirty="0">
                <a:solidFill>
                  <a:srgbClr val="0000FF"/>
                </a:solidFill>
                <a:latin typeface="Cascadia Mono" panose="020B0609020000020004" pitchFamily="49" charset="0"/>
              </a:rPr>
              <a:t>async</a:t>
            </a:r>
            <a:r>
              <a:rPr lang="en-GB" sz="700" dirty="0">
                <a:solidFill>
                  <a:srgbClr val="000000"/>
                </a:solidFill>
                <a:latin typeface="Cascadia Mono" panose="020B0609020000020004" pitchFamily="49" charset="0"/>
              </a:rPr>
              <a:t> </a:t>
            </a:r>
            <a:r>
              <a:rPr lang="en-GB" sz="700" dirty="0">
                <a:solidFill>
                  <a:srgbClr val="0000FF"/>
                </a:solidFill>
                <a:latin typeface="Cascadia Mono" panose="020B0609020000020004" pitchFamily="49" charset="0"/>
              </a:rPr>
              <a:t>void</a:t>
            </a:r>
            <a:r>
              <a:rPr lang="en-GB" sz="700" dirty="0">
                <a:solidFill>
                  <a:srgbClr val="000000"/>
                </a:solidFill>
                <a:latin typeface="Cascadia Mono" panose="020B0609020000020004" pitchFamily="49" charset="0"/>
              </a:rPr>
              <a:t> ReporteButton_Clicked(</a:t>
            </a:r>
            <a:r>
              <a:rPr lang="en-GB" sz="700" dirty="0">
                <a:solidFill>
                  <a:srgbClr val="0000FF"/>
                </a:solidFill>
                <a:latin typeface="Cascadia Mono" panose="020B0609020000020004" pitchFamily="49" charset="0"/>
              </a:rPr>
              <a:t>object</a:t>
            </a:r>
            <a:r>
              <a:rPr lang="en-GB" sz="700" dirty="0">
                <a:solidFill>
                  <a:srgbClr val="000000"/>
                </a:solidFill>
                <a:latin typeface="Cascadia Mono" panose="020B0609020000020004" pitchFamily="49" charset="0"/>
              </a:rPr>
              <a:t> sender, EventArgs e)</a:t>
            </a:r>
          </a:p>
          <a:p>
            <a:r>
              <a:rPr lang="en-US" sz="700" dirty="0">
                <a:solidFill>
                  <a:srgbClr val="000000"/>
                </a:solidFill>
                <a:latin typeface="Cascadia Mono" panose="020B0609020000020004" pitchFamily="49" charset="0"/>
              </a:rPr>
              <a:t>        {</a:t>
            </a:r>
          </a:p>
          <a:p>
            <a:r>
              <a:rPr lang="en-GB" sz="700" dirty="0">
                <a:solidFill>
                  <a:srgbClr val="000000"/>
                </a:solidFill>
                <a:latin typeface="Cascadia Mono" panose="020B0609020000020004" pitchFamily="49" charset="0"/>
              </a:rPr>
              <a:t>            </a:t>
            </a:r>
            <a:r>
              <a:rPr lang="en-GB" sz="700" dirty="0">
                <a:solidFill>
                  <a:srgbClr val="0000FF"/>
                </a:solidFill>
                <a:latin typeface="Cascadia Mono" panose="020B0609020000020004" pitchFamily="49" charset="0"/>
              </a:rPr>
              <a:t>await</a:t>
            </a:r>
            <a:r>
              <a:rPr lang="en-GB" sz="700" dirty="0">
                <a:solidFill>
                  <a:srgbClr val="000000"/>
                </a:solidFill>
                <a:latin typeface="Cascadia Mono" panose="020B0609020000020004" pitchFamily="49" charset="0"/>
              </a:rPr>
              <a:t> Navigation.PushAsync(</a:t>
            </a:r>
            <a:r>
              <a:rPr lang="en-GB" sz="700" dirty="0">
                <a:solidFill>
                  <a:srgbClr val="0000FF"/>
                </a:solidFill>
                <a:latin typeface="Cascadia Mono" panose="020B0609020000020004" pitchFamily="49" charset="0"/>
              </a:rPr>
              <a:t>new</a:t>
            </a:r>
            <a:r>
              <a:rPr lang="en-GB" sz="700" dirty="0">
                <a:solidFill>
                  <a:srgbClr val="000000"/>
                </a:solidFill>
                <a:latin typeface="Cascadia Mono" panose="020B0609020000020004" pitchFamily="49" charset="0"/>
              </a:rPr>
              <a:t> Reporte());</a:t>
            </a:r>
          </a:p>
          <a:p>
            <a:r>
              <a:rPr lang="en-US" sz="700" dirty="0">
                <a:solidFill>
                  <a:srgbClr val="000000"/>
                </a:solidFill>
                <a:latin typeface="Cascadia Mono" panose="020B0609020000020004" pitchFamily="49" charset="0"/>
              </a:rPr>
              <a:t>        }</a:t>
            </a:r>
          </a:p>
          <a:p>
            <a:endParaRPr lang="en-US" sz="700" dirty="0">
              <a:solidFill>
                <a:srgbClr val="000000"/>
              </a:solidFill>
              <a:latin typeface="Cascadia Mono" panose="020B0609020000020004" pitchFamily="49" charset="0"/>
            </a:endParaRPr>
          </a:p>
          <a:p>
            <a:r>
              <a:rPr lang="en-US" sz="700" dirty="0">
                <a:solidFill>
                  <a:srgbClr val="000000"/>
                </a:solidFill>
                <a:latin typeface="Cascadia Mono" panose="020B0609020000020004" pitchFamily="49" charset="0"/>
              </a:rPr>
              <a:t>    }</a:t>
            </a:r>
          </a:p>
          <a:p>
            <a:r>
              <a:rPr lang="en-US" sz="700" dirty="0">
                <a:solidFill>
                  <a:srgbClr val="000000"/>
                </a:solidFill>
                <a:latin typeface="Cascadia Mono" panose="020B0609020000020004" pitchFamily="49" charset="0"/>
              </a:rPr>
              <a:t>}</a:t>
            </a:r>
            <a:endParaRPr lang="en-US" sz="700" dirty="0"/>
          </a:p>
        </p:txBody>
      </p:sp>
      <p:sp>
        <p:nvSpPr>
          <p:cNvPr id="2" name="CuadroTexto 1">
            <a:extLst>
              <a:ext uri="{FF2B5EF4-FFF2-40B4-BE49-F238E27FC236}">
                <a16:creationId xmlns:a16="http://schemas.microsoft.com/office/drawing/2014/main" id="{FA593185-D292-DB8A-498F-B9A2D6657EDE}"/>
              </a:ext>
            </a:extLst>
          </p:cNvPr>
          <p:cNvSpPr txBox="1"/>
          <p:nvPr/>
        </p:nvSpPr>
        <p:spPr>
          <a:xfrm>
            <a:off x="8627955" y="2906162"/>
            <a:ext cx="3223032" cy="1569660"/>
          </a:xfrm>
          <a:prstGeom prst="rect">
            <a:avLst/>
          </a:prstGeom>
          <a:noFill/>
        </p:spPr>
        <p:txBody>
          <a:bodyPr wrap="square" rtlCol="0">
            <a:spAutoFit/>
          </a:bodyPr>
          <a:lstStyle/>
          <a:p>
            <a:pPr algn="ctr"/>
            <a:r>
              <a:rPr lang="en-GB" sz="3200" dirty="0">
                <a:highlight>
                  <a:srgbClr val="FFFF00"/>
                </a:highlight>
              </a:rPr>
              <a:t>Boton Guardar del Codigo del MainPage.xaml</a:t>
            </a:r>
            <a:endParaRPr lang="en-US" sz="3200" dirty="0">
              <a:highlight>
                <a:srgbClr val="FFFF00"/>
              </a:highlight>
            </a:endParaRPr>
          </a:p>
        </p:txBody>
      </p:sp>
    </p:spTree>
    <p:extLst>
      <p:ext uri="{BB962C8B-B14F-4D97-AF65-F5344CB8AC3E}">
        <p14:creationId xmlns:p14="http://schemas.microsoft.com/office/powerpoint/2010/main" val="3680815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FF076E-B0E6-4BCA-AEED-15B95197F7A1}"/>
              </a:ext>
            </a:extLst>
          </p:cNvPr>
          <p:cNvSpPr txBox="1"/>
          <p:nvPr/>
        </p:nvSpPr>
        <p:spPr>
          <a:xfrm>
            <a:off x="673100" y="898188"/>
            <a:ext cx="10604500" cy="5632311"/>
          </a:xfrm>
          <a:prstGeom prst="rect">
            <a:avLst/>
          </a:prstGeom>
          <a:noFill/>
        </p:spPr>
        <p:txBody>
          <a:bodyPr wrap="square">
            <a:spAutoFit/>
          </a:bodyPr>
          <a:lstStyle/>
          <a:p>
            <a:r>
              <a:rPr lang="en-US" sz="800" dirty="0">
                <a:solidFill>
                  <a:srgbClr val="0000FF"/>
                </a:solidFill>
                <a:latin typeface="Cascadia Mono" panose="020B0609020000020004" pitchFamily="49" charset="0"/>
              </a:rPr>
              <a:t>&lt;?xml version="1.0" encoding="utf-8" ?&gt;</a:t>
            </a:r>
            <a:endParaRPr lang="en-US" sz="800" dirty="0">
              <a:solidFill>
                <a:srgbClr val="000000"/>
              </a:solidFill>
              <a:latin typeface="Cascadia Mono" panose="020B0609020000020004" pitchFamily="49" charset="0"/>
            </a:endParaRPr>
          </a:p>
          <a:p>
            <a:r>
              <a:rPr lang="fr-FR" sz="800" dirty="0">
                <a:solidFill>
                  <a:srgbClr val="0000FF"/>
                </a:solidFill>
                <a:latin typeface="Cascadia Mono" panose="020B0609020000020004" pitchFamily="49" charset="0"/>
              </a:rPr>
              <a:t>&lt;</a:t>
            </a:r>
            <a:r>
              <a:rPr lang="fr-FR" sz="800" dirty="0">
                <a:solidFill>
                  <a:srgbClr val="A31515"/>
                </a:solidFill>
                <a:latin typeface="Cascadia Mono" panose="020B0609020000020004" pitchFamily="49" charset="0"/>
              </a:rPr>
              <a:t>ContentPage</a:t>
            </a:r>
            <a:r>
              <a:rPr lang="fr-FR" sz="800" dirty="0">
                <a:solidFill>
                  <a:srgbClr val="FF0000"/>
                </a:solidFill>
                <a:latin typeface="Cascadia Mono" panose="020B0609020000020004" pitchFamily="49" charset="0"/>
              </a:rPr>
              <a:t> xmlns</a:t>
            </a:r>
            <a:r>
              <a:rPr lang="fr-FR" sz="800" dirty="0">
                <a:solidFill>
                  <a:srgbClr val="0000FF"/>
                </a:solidFill>
                <a:latin typeface="Cascadia Mono" panose="020B0609020000020004" pitchFamily="49" charset="0"/>
              </a:rPr>
              <a:t>="http://xamarin.com/schemas/2014/forms"</a:t>
            </a:r>
            <a:endParaRPr lang="fr-FR"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FF0000"/>
                </a:solidFill>
                <a:latin typeface="Cascadia Mono" panose="020B0609020000020004" pitchFamily="49" charset="0"/>
              </a:rPr>
              <a:t> xmlns</a:t>
            </a:r>
            <a:r>
              <a:rPr lang="en-US" sz="800" dirty="0">
                <a:solidFill>
                  <a:srgbClr val="0000FF"/>
                </a:solidFill>
                <a:latin typeface="Cascadia Mono" panose="020B0609020000020004" pitchFamily="49" charset="0"/>
              </a:rPr>
              <a:t>:</a:t>
            </a:r>
            <a:r>
              <a:rPr lang="en-US" sz="800" dirty="0">
                <a:solidFill>
                  <a:srgbClr val="FF0000"/>
                </a:solidFill>
                <a:latin typeface="Cascadia Mono" panose="020B0609020000020004" pitchFamily="49" charset="0"/>
              </a:rPr>
              <a:t>x</a:t>
            </a:r>
            <a:r>
              <a:rPr lang="en-US" sz="800" dirty="0">
                <a:solidFill>
                  <a:srgbClr val="0000FF"/>
                </a:solidFill>
                <a:latin typeface="Cascadia Mono" panose="020B0609020000020004" pitchFamily="49" charset="0"/>
              </a:rPr>
              <a:t>="http://schemas.microsoft.com/winfx/2009/xaml"</a:t>
            </a:r>
            <a:endParaRPr lang="en-US" sz="800" dirty="0">
              <a:solidFill>
                <a:srgbClr val="000000"/>
              </a:solidFill>
              <a:latin typeface="Cascadia Mono" panose="020B0609020000020004" pitchFamily="49" charset="0"/>
            </a:endParaRPr>
          </a:p>
          <a:p>
            <a:r>
              <a:rPr lang="es-ES" sz="800" dirty="0">
                <a:solidFill>
                  <a:srgbClr val="000000"/>
                </a:solidFill>
                <a:latin typeface="Cascadia Mono" panose="020B0609020000020004" pitchFamily="49" charset="0"/>
              </a:rPr>
              <a:t>            </a:t>
            </a:r>
            <a:r>
              <a:rPr lang="es-ES" sz="800" dirty="0">
                <a:solidFill>
                  <a:srgbClr val="FF0000"/>
                </a:solidFill>
                <a:latin typeface="Cascadia Mono" panose="020B0609020000020004" pitchFamily="49" charset="0"/>
              </a:rPr>
              <a:t> x</a:t>
            </a:r>
            <a:r>
              <a:rPr lang="es-ES" sz="800" dirty="0">
                <a:solidFill>
                  <a:srgbClr val="0000FF"/>
                </a:solidFill>
                <a:latin typeface="Cascadia Mono" panose="020B0609020000020004" pitchFamily="49" charset="0"/>
              </a:rPr>
              <a:t>:</a:t>
            </a:r>
            <a:r>
              <a:rPr lang="es-ES" sz="800" dirty="0">
                <a:solidFill>
                  <a:srgbClr val="FF0000"/>
                </a:solidFill>
                <a:latin typeface="Cascadia Mono" panose="020B0609020000020004" pitchFamily="49" charset="0"/>
              </a:rPr>
              <a:t>Class</a:t>
            </a:r>
            <a:r>
              <a:rPr lang="es-ES" sz="800" dirty="0">
                <a:solidFill>
                  <a:srgbClr val="0000FF"/>
                </a:solidFill>
                <a:latin typeface="Cascadia Mono" panose="020B0609020000020004" pitchFamily="49" charset="0"/>
              </a:rPr>
              <a:t>="SISTEMA_CALIFICACION_UNIV.Reporte"&gt;</a:t>
            </a:r>
            <a:endParaRPr lang="es-ES" sz="800" dirty="0">
              <a:solidFill>
                <a:srgbClr val="000000"/>
              </a:solidFill>
              <a:latin typeface="Cascadia Mono" panose="020B0609020000020004" pitchFamily="49" charset="0"/>
            </a:endParaRPr>
          </a:p>
          <a:p>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ContentPage.Content</a:t>
            </a:r>
            <a:r>
              <a:rPr lang="en-US" sz="800" dirty="0">
                <a:solidFill>
                  <a:srgbClr val="0000FF"/>
                </a:solidFill>
                <a:latin typeface="Cascadia Mono" panose="020B0609020000020004" pitchFamily="49" charset="0"/>
              </a:rPr>
              <a:t>&gt;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StackLayout</a:t>
            </a:r>
            <a:r>
              <a:rPr lang="en-US" sz="800" dirty="0">
                <a:solidFill>
                  <a:srgbClr val="0000FF"/>
                </a:solidFill>
                <a:latin typeface="Cascadia Mono" panose="020B0609020000020004" pitchFamily="49" charset="0"/>
              </a:rPr>
              <a:t>&gt;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Label</a:t>
            </a:r>
            <a:r>
              <a:rPr lang="en-US" sz="800" dirty="0">
                <a:solidFill>
                  <a:srgbClr val="FF0000"/>
                </a:solidFill>
                <a:latin typeface="Cascadia Mono" panose="020B0609020000020004" pitchFamily="49" charset="0"/>
              </a:rPr>
              <a:t> Text</a:t>
            </a:r>
            <a:r>
              <a:rPr lang="en-US" sz="800" dirty="0">
                <a:solidFill>
                  <a:srgbClr val="0000FF"/>
                </a:solidFill>
                <a:latin typeface="Cascadia Mono" panose="020B0609020000020004" pitchFamily="49" charset="0"/>
              </a:rPr>
              <a:t>="Reporte de Notas"</a:t>
            </a:r>
            <a:r>
              <a:rPr lang="en-US" sz="800" dirty="0">
                <a:solidFill>
                  <a:srgbClr val="FF0000"/>
                </a:solidFill>
                <a:latin typeface="Cascadia Mono" panose="020B0609020000020004" pitchFamily="49" charset="0"/>
              </a:rPr>
              <a:t> FontSize</a:t>
            </a:r>
            <a:r>
              <a:rPr lang="en-US" sz="800" dirty="0">
                <a:solidFill>
                  <a:srgbClr val="0000FF"/>
                </a:solidFill>
                <a:latin typeface="Cascadia Mono" panose="020B0609020000020004" pitchFamily="49" charset="0"/>
              </a:rPr>
              <a:t>="36"</a:t>
            </a:r>
            <a:r>
              <a:rPr lang="en-US" sz="800" dirty="0">
                <a:solidFill>
                  <a:srgbClr val="FF0000"/>
                </a:solidFill>
                <a:latin typeface="Cascadia Mono" panose="020B0609020000020004" pitchFamily="49" charset="0"/>
              </a:rPr>
              <a:t> TextColor</a:t>
            </a:r>
            <a:r>
              <a:rPr lang="en-US" sz="800" dirty="0">
                <a:solidFill>
                  <a:srgbClr val="0000FF"/>
                </a:solidFill>
                <a:latin typeface="Cascadia Mono" panose="020B0609020000020004" pitchFamily="49" charset="0"/>
              </a:rPr>
              <a:t>="DarkBlue"</a:t>
            </a:r>
            <a:r>
              <a:rPr lang="en-US" sz="800" dirty="0">
                <a:solidFill>
                  <a:srgbClr val="FF0000"/>
                </a:solidFill>
                <a:latin typeface="Cascadia Mono" panose="020B0609020000020004" pitchFamily="49" charset="0"/>
              </a:rPr>
              <a:t> HorizontalOptions</a:t>
            </a:r>
            <a:r>
              <a:rPr lang="en-US" sz="800" dirty="0">
                <a:solidFill>
                  <a:srgbClr val="0000FF"/>
                </a:solidFill>
                <a:latin typeface="Cascadia Mono" panose="020B0609020000020004" pitchFamily="49" charset="0"/>
              </a:rPr>
              <a:t>="Center"</a:t>
            </a:r>
            <a:r>
              <a:rPr lang="en-US" sz="800" dirty="0">
                <a:solidFill>
                  <a:srgbClr val="FF0000"/>
                </a:solidFill>
                <a:latin typeface="Cascadia Mono" panose="020B0609020000020004" pitchFamily="49" charset="0"/>
              </a:rPr>
              <a:t> Margin</a:t>
            </a:r>
            <a:r>
              <a:rPr lang="en-US" sz="800" dirty="0">
                <a:solidFill>
                  <a:srgbClr val="0000FF"/>
                </a:solidFill>
                <a:latin typeface="Cascadia Mono" panose="020B0609020000020004" pitchFamily="49" charset="0"/>
              </a:rPr>
              <a:t>="0,20,0,10" /&gt;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8000"/>
                </a:solidFill>
                <a:latin typeface="Cascadia Mono" panose="020B0609020000020004" pitchFamily="49" charset="0"/>
              </a:rPr>
              <a:t>&lt;!-- Agrega un ActivityIndicator al principio --&gt;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ActivityIndicator</a:t>
            </a:r>
            <a:r>
              <a:rPr lang="en-US" sz="800" dirty="0">
                <a:solidFill>
                  <a:srgbClr val="FF0000"/>
                </a:solidFill>
                <a:latin typeface="Cascadia Mono" panose="020B0609020000020004" pitchFamily="49" charset="0"/>
              </a:rPr>
              <a:t> x</a:t>
            </a:r>
            <a:r>
              <a:rPr lang="en-US" sz="800" dirty="0">
                <a:solidFill>
                  <a:srgbClr val="0000FF"/>
                </a:solidFill>
                <a:latin typeface="Cascadia Mono" panose="020B0609020000020004" pitchFamily="49" charset="0"/>
              </a:rPr>
              <a:t>:</a:t>
            </a:r>
            <a:r>
              <a:rPr lang="en-US" sz="800" dirty="0">
                <a:solidFill>
                  <a:srgbClr val="FF0000"/>
                </a:solidFill>
                <a:latin typeface="Cascadia Mono" panose="020B0609020000020004" pitchFamily="49" charset="0"/>
              </a:rPr>
              <a:t>Name</a:t>
            </a:r>
            <a:r>
              <a:rPr lang="en-US" sz="800" dirty="0">
                <a:solidFill>
                  <a:srgbClr val="0000FF"/>
                </a:solidFill>
                <a:latin typeface="Cascadia Mono" panose="020B0609020000020004" pitchFamily="49" charset="0"/>
              </a:rPr>
              <a:t>="LoadingActivityIndicator"</a:t>
            </a:r>
            <a:r>
              <a:rPr lang="en-US" sz="800" dirty="0">
                <a:solidFill>
                  <a:srgbClr val="FF0000"/>
                </a:solidFill>
                <a:latin typeface="Cascadia Mono" panose="020B0609020000020004" pitchFamily="49" charset="0"/>
              </a:rPr>
              <a:t> IsRunning</a:t>
            </a:r>
            <a:r>
              <a:rPr lang="en-US" sz="800" dirty="0">
                <a:solidFill>
                  <a:srgbClr val="0000FF"/>
                </a:solidFill>
                <a:latin typeface="Cascadia Mono" panose="020B0609020000020004" pitchFamily="49" charset="0"/>
              </a:rPr>
              <a:t>="False"</a:t>
            </a:r>
            <a:r>
              <a:rPr lang="en-US" sz="800" dirty="0">
                <a:solidFill>
                  <a:srgbClr val="FF0000"/>
                </a:solidFill>
                <a:latin typeface="Cascadia Mono" panose="020B0609020000020004" pitchFamily="49" charset="0"/>
              </a:rPr>
              <a:t> IsVisible</a:t>
            </a:r>
            <a:r>
              <a:rPr lang="en-US" sz="800" dirty="0">
                <a:solidFill>
                  <a:srgbClr val="0000FF"/>
                </a:solidFill>
                <a:latin typeface="Cascadia Mono" panose="020B0609020000020004" pitchFamily="49" charset="0"/>
              </a:rPr>
              <a:t>="False"</a:t>
            </a:r>
            <a:r>
              <a:rPr lang="en-US" sz="800" dirty="0">
                <a:solidFill>
                  <a:srgbClr val="FF0000"/>
                </a:solidFill>
                <a:latin typeface="Cascadia Mono" panose="020B0609020000020004" pitchFamily="49" charset="0"/>
              </a:rPr>
              <a:t> Color</a:t>
            </a:r>
            <a:r>
              <a:rPr lang="en-US" sz="800" dirty="0">
                <a:solidFill>
                  <a:srgbClr val="0000FF"/>
                </a:solidFill>
                <a:latin typeface="Cascadia Mono" panose="020B0609020000020004" pitchFamily="49" charset="0"/>
              </a:rPr>
              <a:t>="DarkBlue" /&gt;</a:t>
            </a:r>
            <a:endParaRPr lang="en-US" sz="800" dirty="0">
              <a:solidFill>
                <a:srgbClr val="000000"/>
              </a:solidFill>
              <a:latin typeface="Cascadia Mono" panose="020B0609020000020004" pitchFamily="49" charset="0"/>
            </a:endParaRPr>
          </a:p>
          <a:p>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ScrollView</a:t>
            </a:r>
            <a:r>
              <a:rPr lang="en-US" sz="800" dirty="0">
                <a:solidFill>
                  <a:srgbClr val="0000FF"/>
                </a:solidFill>
                <a:latin typeface="Cascadia Mono" panose="020B0609020000020004" pitchFamily="49" charset="0"/>
              </a:rPr>
              <a:t>&gt;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StackLayout</a:t>
            </a:r>
            <a:r>
              <a:rPr lang="en-US" sz="800" dirty="0">
                <a:solidFill>
                  <a:srgbClr val="0000FF"/>
                </a:solidFill>
                <a:latin typeface="Cascadia Mono" panose="020B0609020000020004" pitchFamily="49" charset="0"/>
              </a:rPr>
              <a:t>&gt;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Label</a:t>
            </a:r>
            <a:r>
              <a:rPr lang="en-US" sz="800" dirty="0">
                <a:solidFill>
                  <a:srgbClr val="FF0000"/>
                </a:solidFill>
                <a:latin typeface="Cascadia Mono" panose="020B0609020000020004" pitchFamily="49" charset="0"/>
              </a:rPr>
              <a:t> Text</a:t>
            </a:r>
            <a:r>
              <a:rPr lang="en-US" sz="800" dirty="0">
                <a:solidFill>
                  <a:srgbClr val="0000FF"/>
                </a:solidFill>
                <a:latin typeface="Cascadia Mono" panose="020B0609020000020004" pitchFamily="49" charset="0"/>
              </a:rPr>
              <a:t>="Notas de Estudiantes"</a:t>
            </a:r>
            <a:r>
              <a:rPr lang="en-US" sz="800" dirty="0">
                <a:solidFill>
                  <a:srgbClr val="FF0000"/>
                </a:solidFill>
                <a:latin typeface="Cascadia Mono" panose="020B0609020000020004" pitchFamily="49" charset="0"/>
              </a:rPr>
              <a:t> FontSize</a:t>
            </a:r>
            <a:r>
              <a:rPr lang="en-US" sz="800" dirty="0">
                <a:solidFill>
                  <a:srgbClr val="0000FF"/>
                </a:solidFill>
                <a:latin typeface="Cascadia Mono" panose="020B0609020000020004" pitchFamily="49" charset="0"/>
              </a:rPr>
              <a:t>="24"</a:t>
            </a:r>
            <a:r>
              <a:rPr lang="en-US" sz="800" dirty="0">
                <a:solidFill>
                  <a:srgbClr val="FF0000"/>
                </a:solidFill>
                <a:latin typeface="Cascadia Mono" panose="020B0609020000020004" pitchFamily="49" charset="0"/>
              </a:rPr>
              <a:t> TextColor</a:t>
            </a:r>
            <a:r>
              <a:rPr lang="en-US" sz="800" dirty="0">
                <a:solidFill>
                  <a:srgbClr val="0000FF"/>
                </a:solidFill>
                <a:latin typeface="Cascadia Mono" panose="020B0609020000020004" pitchFamily="49" charset="0"/>
              </a:rPr>
              <a:t>="DarkBlue"</a:t>
            </a:r>
            <a:r>
              <a:rPr lang="en-US" sz="800" dirty="0">
                <a:solidFill>
                  <a:srgbClr val="FF0000"/>
                </a:solidFill>
                <a:latin typeface="Cascadia Mono" panose="020B0609020000020004" pitchFamily="49" charset="0"/>
              </a:rPr>
              <a:t> HorizontalOptions</a:t>
            </a:r>
            <a:r>
              <a:rPr lang="en-US" sz="800" dirty="0">
                <a:solidFill>
                  <a:srgbClr val="0000FF"/>
                </a:solidFill>
                <a:latin typeface="Cascadia Mono" panose="020B0609020000020004" pitchFamily="49" charset="0"/>
              </a:rPr>
              <a:t>="Center"</a:t>
            </a:r>
            <a:r>
              <a:rPr lang="en-US" sz="800" dirty="0">
                <a:solidFill>
                  <a:srgbClr val="FF0000"/>
                </a:solidFill>
                <a:latin typeface="Cascadia Mono" panose="020B0609020000020004" pitchFamily="49" charset="0"/>
              </a:rPr>
              <a:t> Margin</a:t>
            </a:r>
            <a:r>
              <a:rPr lang="en-US" sz="800" dirty="0">
                <a:solidFill>
                  <a:srgbClr val="0000FF"/>
                </a:solidFill>
                <a:latin typeface="Cascadia Mono" panose="020B0609020000020004" pitchFamily="49" charset="0"/>
              </a:rPr>
              <a:t>="0,20,0,10" /&gt;</a:t>
            </a:r>
            <a:endParaRPr lang="en-US" sz="800" dirty="0">
              <a:solidFill>
                <a:srgbClr val="000000"/>
              </a:solidFill>
              <a:latin typeface="Cascadia Mono" panose="020B0609020000020004" pitchFamily="49" charset="0"/>
            </a:endParaRPr>
          </a:p>
          <a:p>
            <a:endParaRPr lang="en-US" sz="800" dirty="0">
              <a:solidFill>
                <a:srgbClr val="000000"/>
              </a:solidFill>
              <a:latin typeface="Cascadia Mono" panose="020B0609020000020004" pitchFamily="49" charset="0"/>
            </a:endParaRPr>
          </a:p>
          <a:p>
            <a:r>
              <a:rPr lang="es-ES" sz="800" dirty="0">
                <a:solidFill>
                  <a:srgbClr val="000000"/>
                </a:solidFill>
                <a:latin typeface="Cascadia Mono" panose="020B0609020000020004" pitchFamily="49" charset="0"/>
              </a:rPr>
              <a:t>                    </a:t>
            </a:r>
            <a:r>
              <a:rPr lang="es-ES" sz="800" dirty="0">
                <a:solidFill>
                  <a:srgbClr val="008000"/>
                </a:solidFill>
                <a:latin typeface="Cascadia Mono" panose="020B0609020000020004" pitchFamily="49" charset="0"/>
              </a:rPr>
              <a:t>&lt;!-- Agrega aquí tu tabla con las notas de la base de datos --&gt;</a:t>
            </a:r>
            <a:endParaRPr lang="es-ES" sz="800" dirty="0">
              <a:solidFill>
                <a:srgbClr val="000000"/>
              </a:solidFill>
              <a:latin typeface="Cascadia Mono" panose="020B0609020000020004" pitchFamily="49" charset="0"/>
            </a:endParaRPr>
          </a:p>
          <a:p>
            <a:r>
              <a:rPr lang="en-GB" sz="800" dirty="0">
                <a:solidFill>
                  <a:srgbClr val="000000"/>
                </a:solidFill>
                <a:latin typeface="Cascadia Mono" panose="020B0609020000020004" pitchFamily="49" charset="0"/>
              </a:rPr>
              <a:t>                    </a:t>
            </a:r>
            <a:r>
              <a:rPr lang="en-GB" sz="800" dirty="0">
                <a:solidFill>
                  <a:srgbClr val="0000FF"/>
                </a:solidFill>
                <a:latin typeface="Cascadia Mono" panose="020B0609020000020004" pitchFamily="49" charset="0"/>
              </a:rPr>
              <a:t>&lt;</a:t>
            </a:r>
            <a:r>
              <a:rPr lang="en-GB" sz="800" dirty="0">
                <a:solidFill>
                  <a:srgbClr val="A31515"/>
                </a:solidFill>
                <a:latin typeface="Cascadia Mono" panose="020B0609020000020004" pitchFamily="49" charset="0"/>
              </a:rPr>
              <a:t>ListView</a:t>
            </a:r>
            <a:r>
              <a:rPr lang="en-GB" sz="800" dirty="0">
                <a:solidFill>
                  <a:srgbClr val="FF0000"/>
                </a:solidFill>
                <a:latin typeface="Cascadia Mono" panose="020B0609020000020004" pitchFamily="49" charset="0"/>
              </a:rPr>
              <a:t> x</a:t>
            </a:r>
            <a:r>
              <a:rPr lang="en-GB" sz="800" dirty="0">
                <a:solidFill>
                  <a:srgbClr val="0000FF"/>
                </a:solidFill>
                <a:latin typeface="Cascadia Mono" panose="020B0609020000020004" pitchFamily="49" charset="0"/>
              </a:rPr>
              <a:t>:</a:t>
            </a:r>
            <a:r>
              <a:rPr lang="en-GB" sz="800" dirty="0">
                <a:solidFill>
                  <a:srgbClr val="FF0000"/>
                </a:solidFill>
                <a:latin typeface="Cascadia Mono" panose="020B0609020000020004" pitchFamily="49" charset="0"/>
              </a:rPr>
              <a:t>Name</a:t>
            </a:r>
            <a:r>
              <a:rPr lang="en-GB" sz="800" dirty="0">
                <a:solidFill>
                  <a:srgbClr val="0000FF"/>
                </a:solidFill>
                <a:latin typeface="Cascadia Mono" panose="020B0609020000020004" pitchFamily="49" charset="0"/>
              </a:rPr>
              <a:t>="NotasListView"</a:t>
            </a:r>
            <a:r>
              <a:rPr lang="en-GB" sz="800" dirty="0">
                <a:solidFill>
                  <a:srgbClr val="FF0000"/>
                </a:solidFill>
                <a:latin typeface="Cascadia Mono" panose="020B0609020000020004" pitchFamily="49" charset="0"/>
              </a:rPr>
              <a:t> HasUnevenRows</a:t>
            </a:r>
            <a:r>
              <a:rPr lang="en-GB" sz="800" dirty="0">
                <a:solidFill>
                  <a:srgbClr val="0000FF"/>
                </a:solidFill>
                <a:latin typeface="Cascadia Mono" panose="020B0609020000020004" pitchFamily="49" charset="0"/>
              </a:rPr>
              <a:t>="True"&gt;</a:t>
            </a:r>
            <a:endParaRPr lang="en-GB"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ListView.Header</a:t>
            </a:r>
            <a:r>
              <a:rPr lang="en-US" sz="800" dirty="0">
                <a:solidFill>
                  <a:srgbClr val="0000FF"/>
                </a:solidFill>
                <a:latin typeface="Cascadia Mono" panose="020B0609020000020004" pitchFamily="49" charset="0"/>
              </a:rPr>
              <a:t>&gt;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StackLayout</a:t>
            </a:r>
            <a:r>
              <a:rPr lang="en-US" sz="800" dirty="0">
                <a:solidFill>
                  <a:srgbClr val="FF0000"/>
                </a:solidFill>
                <a:latin typeface="Cascadia Mono" panose="020B0609020000020004" pitchFamily="49" charset="0"/>
              </a:rPr>
              <a:t> Orientation</a:t>
            </a:r>
            <a:r>
              <a:rPr lang="en-US" sz="800" dirty="0">
                <a:solidFill>
                  <a:srgbClr val="0000FF"/>
                </a:solidFill>
                <a:latin typeface="Cascadia Mono" panose="020B0609020000020004" pitchFamily="49" charset="0"/>
              </a:rPr>
              <a:t>="Horizontal"&gt;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Label</a:t>
            </a:r>
            <a:r>
              <a:rPr lang="en-US" sz="800" dirty="0">
                <a:solidFill>
                  <a:srgbClr val="FF0000"/>
                </a:solidFill>
                <a:latin typeface="Cascadia Mono" panose="020B0609020000020004" pitchFamily="49" charset="0"/>
              </a:rPr>
              <a:t> Text</a:t>
            </a:r>
            <a:r>
              <a:rPr lang="en-US" sz="800" dirty="0">
                <a:solidFill>
                  <a:srgbClr val="0000FF"/>
                </a:solidFill>
                <a:latin typeface="Cascadia Mono" panose="020B0609020000020004" pitchFamily="49" charset="0"/>
              </a:rPr>
              <a:t>="Nombre"</a:t>
            </a:r>
            <a:r>
              <a:rPr lang="en-US" sz="800" dirty="0">
                <a:solidFill>
                  <a:srgbClr val="FF0000"/>
                </a:solidFill>
                <a:latin typeface="Cascadia Mono" panose="020B0609020000020004" pitchFamily="49" charset="0"/>
              </a:rPr>
              <a:t> FontSize</a:t>
            </a:r>
            <a:r>
              <a:rPr lang="en-US" sz="800" dirty="0">
                <a:solidFill>
                  <a:srgbClr val="0000FF"/>
                </a:solidFill>
                <a:latin typeface="Cascadia Mono" panose="020B0609020000020004" pitchFamily="49" charset="0"/>
              </a:rPr>
              <a:t>="18"</a:t>
            </a:r>
            <a:r>
              <a:rPr lang="en-US" sz="800" dirty="0">
                <a:solidFill>
                  <a:srgbClr val="FF0000"/>
                </a:solidFill>
                <a:latin typeface="Cascadia Mono" panose="020B0609020000020004" pitchFamily="49" charset="0"/>
              </a:rPr>
              <a:t> VerticalOptions</a:t>
            </a:r>
            <a:r>
              <a:rPr lang="en-US" sz="800" dirty="0">
                <a:solidFill>
                  <a:srgbClr val="0000FF"/>
                </a:solidFill>
                <a:latin typeface="Cascadia Mono" panose="020B0609020000020004" pitchFamily="49" charset="0"/>
              </a:rPr>
              <a:t>="Center"</a:t>
            </a:r>
            <a:r>
              <a:rPr lang="en-US" sz="800" dirty="0">
                <a:solidFill>
                  <a:srgbClr val="FF0000"/>
                </a:solidFill>
                <a:latin typeface="Cascadia Mono" panose="020B0609020000020004" pitchFamily="49" charset="0"/>
              </a:rPr>
              <a:t> WidthRequest</a:t>
            </a:r>
            <a:r>
              <a:rPr lang="en-US" sz="800" dirty="0">
                <a:solidFill>
                  <a:srgbClr val="0000FF"/>
                </a:solidFill>
                <a:latin typeface="Cascadia Mono" panose="020B0609020000020004" pitchFamily="49" charset="0"/>
              </a:rPr>
              <a:t>="150"</a:t>
            </a:r>
            <a:r>
              <a:rPr lang="en-US" sz="800" dirty="0">
                <a:solidFill>
                  <a:srgbClr val="FF0000"/>
                </a:solidFill>
                <a:latin typeface="Cascadia Mono" panose="020B0609020000020004" pitchFamily="49" charset="0"/>
              </a:rPr>
              <a:t> TextColor</a:t>
            </a:r>
            <a:r>
              <a:rPr lang="en-US" sz="800" dirty="0">
                <a:solidFill>
                  <a:srgbClr val="0000FF"/>
                </a:solidFill>
                <a:latin typeface="Cascadia Mono" panose="020B0609020000020004" pitchFamily="49" charset="0"/>
              </a:rPr>
              <a:t>="DarkBlue" /&gt;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Label</a:t>
            </a:r>
            <a:r>
              <a:rPr lang="en-US" sz="800" dirty="0">
                <a:solidFill>
                  <a:srgbClr val="FF0000"/>
                </a:solidFill>
                <a:latin typeface="Cascadia Mono" panose="020B0609020000020004" pitchFamily="49" charset="0"/>
              </a:rPr>
              <a:t> Text</a:t>
            </a:r>
            <a:r>
              <a:rPr lang="en-US" sz="800" dirty="0">
                <a:solidFill>
                  <a:srgbClr val="0000FF"/>
                </a:solidFill>
                <a:latin typeface="Cascadia Mono" panose="020B0609020000020004" pitchFamily="49" charset="0"/>
              </a:rPr>
              <a:t>="Asistencia"</a:t>
            </a:r>
            <a:r>
              <a:rPr lang="en-US" sz="800" dirty="0">
                <a:solidFill>
                  <a:srgbClr val="FF0000"/>
                </a:solidFill>
                <a:latin typeface="Cascadia Mono" panose="020B0609020000020004" pitchFamily="49" charset="0"/>
              </a:rPr>
              <a:t> FontSize</a:t>
            </a:r>
            <a:r>
              <a:rPr lang="en-US" sz="800" dirty="0">
                <a:solidFill>
                  <a:srgbClr val="0000FF"/>
                </a:solidFill>
                <a:latin typeface="Cascadia Mono" panose="020B0609020000020004" pitchFamily="49" charset="0"/>
              </a:rPr>
              <a:t>="18"</a:t>
            </a:r>
            <a:r>
              <a:rPr lang="en-US" sz="800" dirty="0">
                <a:solidFill>
                  <a:srgbClr val="FF0000"/>
                </a:solidFill>
                <a:latin typeface="Cascadia Mono" panose="020B0609020000020004" pitchFamily="49" charset="0"/>
              </a:rPr>
              <a:t> VerticalOptions</a:t>
            </a:r>
            <a:r>
              <a:rPr lang="en-US" sz="800" dirty="0">
                <a:solidFill>
                  <a:srgbClr val="0000FF"/>
                </a:solidFill>
                <a:latin typeface="Cascadia Mono" panose="020B0609020000020004" pitchFamily="49" charset="0"/>
              </a:rPr>
              <a:t>="Center"</a:t>
            </a:r>
            <a:r>
              <a:rPr lang="en-US" sz="800" dirty="0">
                <a:solidFill>
                  <a:srgbClr val="FF0000"/>
                </a:solidFill>
                <a:latin typeface="Cascadia Mono" panose="020B0609020000020004" pitchFamily="49" charset="0"/>
              </a:rPr>
              <a:t> WidthRequest</a:t>
            </a:r>
            <a:r>
              <a:rPr lang="en-US" sz="800" dirty="0">
                <a:solidFill>
                  <a:srgbClr val="0000FF"/>
                </a:solidFill>
                <a:latin typeface="Cascadia Mono" panose="020B0609020000020004" pitchFamily="49" charset="0"/>
              </a:rPr>
              <a:t>="100"</a:t>
            </a:r>
            <a:r>
              <a:rPr lang="en-US" sz="800" dirty="0">
                <a:solidFill>
                  <a:srgbClr val="FF0000"/>
                </a:solidFill>
                <a:latin typeface="Cascadia Mono" panose="020B0609020000020004" pitchFamily="49" charset="0"/>
              </a:rPr>
              <a:t> TextColor</a:t>
            </a:r>
            <a:r>
              <a:rPr lang="en-US" sz="800" dirty="0">
                <a:solidFill>
                  <a:srgbClr val="0000FF"/>
                </a:solidFill>
                <a:latin typeface="Cascadia Mono" panose="020B0609020000020004" pitchFamily="49" charset="0"/>
              </a:rPr>
              <a:t>="DarkBlue" /&gt;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Label</a:t>
            </a:r>
            <a:r>
              <a:rPr lang="en-US" sz="800" dirty="0">
                <a:solidFill>
                  <a:srgbClr val="FF0000"/>
                </a:solidFill>
                <a:latin typeface="Cascadia Mono" panose="020B0609020000020004" pitchFamily="49" charset="0"/>
              </a:rPr>
              <a:t> Text</a:t>
            </a:r>
            <a:r>
              <a:rPr lang="en-US" sz="800" dirty="0">
                <a:solidFill>
                  <a:srgbClr val="0000FF"/>
                </a:solidFill>
                <a:latin typeface="Cascadia Mono" panose="020B0609020000020004" pitchFamily="49" charset="0"/>
              </a:rPr>
              <a:t>="Trabajo Práctico"</a:t>
            </a:r>
            <a:r>
              <a:rPr lang="en-US" sz="800" dirty="0">
                <a:solidFill>
                  <a:srgbClr val="FF0000"/>
                </a:solidFill>
                <a:latin typeface="Cascadia Mono" panose="020B0609020000020004" pitchFamily="49" charset="0"/>
              </a:rPr>
              <a:t> FontSize</a:t>
            </a:r>
            <a:r>
              <a:rPr lang="en-US" sz="800" dirty="0">
                <a:solidFill>
                  <a:srgbClr val="0000FF"/>
                </a:solidFill>
                <a:latin typeface="Cascadia Mono" panose="020B0609020000020004" pitchFamily="49" charset="0"/>
              </a:rPr>
              <a:t>="18"</a:t>
            </a:r>
            <a:r>
              <a:rPr lang="en-US" sz="800" dirty="0">
                <a:solidFill>
                  <a:srgbClr val="FF0000"/>
                </a:solidFill>
                <a:latin typeface="Cascadia Mono" panose="020B0609020000020004" pitchFamily="49" charset="0"/>
              </a:rPr>
              <a:t> VerticalOptions</a:t>
            </a:r>
            <a:r>
              <a:rPr lang="en-US" sz="800" dirty="0">
                <a:solidFill>
                  <a:srgbClr val="0000FF"/>
                </a:solidFill>
                <a:latin typeface="Cascadia Mono" panose="020B0609020000020004" pitchFamily="49" charset="0"/>
              </a:rPr>
              <a:t>="Center"</a:t>
            </a:r>
            <a:r>
              <a:rPr lang="en-US" sz="800" dirty="0">
                <a:solidFill>
                  <a:srgbClr val="FF0000"/>
                </a:solidFill>
                <a:latin typeface="Cascadia Mono" panose="020B0609020000020004" pitchFamily="49" charset="0"/>
              </a:rPr>
              <a:t> WidthRequest</a:t>
            </a:r>
            <a:r>
              <a:rPr lang="en-US" sz="800" dirty="0">
                <a:solidFill>
                  <a:srgbClr val="0000FF"/>
                </a:solidFill>
                <a:latin typeface="Cascadia Mono" panose="020B0609020000020004" pitchFamily="49" charset="0"/>
              </a:rPr>
              <a:t>="150"</a:t>
            </a:r>
            <a:r>
              <a:rPr lang="en-US" sz="800" dirty="0">
                <a:solidFill>
                  <a:srgbClr val="FF0000"/>
                </a:solidFill>
                <a:latin typeface="Cascadia Mono" panose="020B0609020000020004" pitchFamily="49" charset="0"/>
              </a:rPr>
              <a:t> TextColor</a:t>
            </a:r>
            <a:r>
              <a:rPr lang="en-US" sz="800" dirty="0">
                <a:solidFill>
                  <a:srgbClr val="0000FF"/>
                </a:solidFill>
                <a:latin typeface="Cascadia Mono" panose="020B0609020000020004" pitchFamily="49" charset="0"/>
              </a:rPr>
              <a:t>="DarkBlue" /&gt;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Label</a:t>
            </a:r>
            <a:r>
              <a:rPr lang="en-US" sz="800" dirty="0">
                <a:solidFill>
                  <a:srgbClr val="FF0000"/>
                </a:solidFill>
                <a:latin typeface="Cascadia Mono" panose="020B0609020000020004" pitchFamily="49" charset="0"/>
              </a:rPr>
              <a:t> Text</a:t>
            </a:r>
            <a:r>
              <a:rPr lang="en-US" sz="800" dirty="0">
                <a:solidFill>
                  <a:srgbClr val="0000FF"/>
                </a:solidFill>
                <a:latin typeface="Cascadia Mono" panose="020B0609020000020004" pitchFamily="49" charset="0"/>
              </a:rPr>
              <a:t>="Examen Parcial"</a:t>
            </a:r>
            <a:r>
              <a:rPr lang="en-US" sz="800" dirty="0">
                <a:solidFill>
                  <a:srgbClr val="FF0000"/>
                </a:solidFill>
                <a:latin typeface="Cascadia Mono" panose="020B0609020000020004" pitchFamily="49" charset="0"/>
              </a:rPr>
              <a:t> FontSize</a:t>
            </a:r>
            <a:r>
              <a:rPr lang="en-US" sz="800" dirty="0">
                <a:solidFill>
                  <a:srgbClr val="0000FF"/>
                </a:solidFill>
                <a:latin typeface="Cascadia Mono" panose="020B0609020000020004" pitchFamily="49" charset="0"/>
              </a:rPr>
              <a:t>="18"</a:t>
            </a:r>
            <a:r>
              <a:rPr lang="en-US" sz="800" dirty="0">
                <a:solidFill>
                  <a:srgbClr val="FF0000"/>
                </a:solidFill>
                <a:latin typeface="Cascadia Mono" panose="020B0609020000020004" pitchFamily="49" charset="0"/>
              </a:rPr>
              <a:t> VerticalOptions</a:t>
            </a:r>
            <a:r>
              <a:rPr lang="en-US" sz="800" dirty="0">
                <a:solidFill>
                  <a:srgbClr val="0000FF"/>
                </a:solidFill>
                <a:latin typeface="Cascadia Mono" panose="020B0609020000020004" pitchFamily="49" charset="0"/>
              </a:rPr>
              <a:t>="Center"</a:t>
            </a:r>
            <a:r>
              <a:rPr lang="en-US" sz="800" dirty="0">
                <a:solidFill>
                  <a:srgbClr val="FF0000"/>
                </a:solidFill>
                <a:latin typeface="Cascadia Mono" panose="020B0609020000020004" pitchFamily="49" charset="0"/>
              </a:rPr>
              <a:t> WidthRequest</a:t>
            </a:r>
            <a:r>
              <a:rPr lang="en-US" sz="800" dirty="0">
                <a:solidFill>
                  <a:srgbClr val="0000FF"/>
                </a:solidFill>
                <a:latin typeface="Cascadia Mono" panose="020B0609020000020004" pitchFamily="49" charset="0"/>
              </a:rPr>
              <a:t>="150"</a:t>
            </a:r>
            <a:r>
              <a:rPr lang="en-US" sz="800" dirty="0">
                <a:solidFill>
                  <a:srgbClr val="FF0000"/>
                </a:solidFill>
                <a:latin typeface="Cascadia Mono" panose="020B0609020000020004" pitchFamily="49" charset="0"/>
              </a:rPr>
              <a:t> TextColor</a:t>
            </a:r>
            <a:r>
              <a:rPr lang="en-US" sz="800" dirty="0">
                <a:solidFill>
                  <a:srgbClr val="0000FF"/>
                </a:solidFill>
                <a:latin typeface="Cascadia Mono" panose="020B0609020000020004" pitchFamily="49" charset="0"/>
              </a:rPr>
              <a:t>="DarkBlue" /&gt;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Label</a:t>
            </a:r>
            <a:r>
              <a:rPr lang="en-US" sz="800" dirty="0">
                <a:solidFill>
                  <a:srgbClr val="FF0000"/>
                </a:solidFill>
                <a:latin typeface="Cascadia Mono" panose="020B0609020000020004" pitchFamily="49" charset="0"/>
              </a:rPr>
              <a:t> Text</a:t>
            </a:r>
            <a:r>
              <a:rPr lang="en-US" sz="800" dirty="0">
                <a:solidFill>
                  <a:srgbClr val="0000FF"/>
                </a:solidFill>
                <a:latin typeface="Cascadia Mono" panose="020B0609020000020004" pitchFamily="49" charset="0"/>
              </a:rPr>
              <a:t>="Examen Final"</a:t>
            </a:r>
            <a:r>
              <a:rPr lang="en-US" sz="800" dirty="0">
                <a:solidFill>
                  <a:srgbClr val="FF0000"/>
                </a:solidFill>
                <a:latin typeface="Cascadia Mono" panose="020B0609020000020004" pitchFamily="49" charset="0"/>
              </a:rPr>
              <a:t> FontSize</a:t>
            </a:r>
            <a:r>
              <a:rPr lang="en-US" sz="800" dirty="0">
                <a:solidFill>
                  <a:srgbClr val="0000FF"/>
                </a:solidFill>
                <a:latin typeface="Cascadia Mono" panose="020B0609020000020004" pitchFamily="49" charset="0"/>
              </a:rPr>
              <a:t>="18"</a:t>
            </a:r>
            <a:r>
              <a:rPr lang="en-US" sz="800" dirty="0">
                <a:solidFill>
                  <a:srgbClr val="FF0000"/>
                </a:solidFill>
                <a:latin typeface="Cascadia Mono" panose="020B0609020000020004" pitchFamily="49" charset="0"/>
              </a:rPr>
              <a:t> VerticalOptions</a:t>
            </a:r>
            <a:r>
              <a:rPr lang="en-US" sz="800" dirty="0">
                <a:solidFill>
                  <a:srgbClr val="0000FF"/>
                </a:solidFill>
                <a:latin typeface="Cascadia Mono" panose="020B0609020000020004" pitchFamily="49" charset="0"/>
              </a:rPr>
              <a:t>="Center"</a:t>
            </a:r>
            <a:r>
              <a:rPr lang="en-US" sz="800" dirty="0">
                <a:solidFill>
                  <a:srgbClr val="FF0000"/>
                </a:solidFill>
                <a:latin typeface="Cascadia Mono" panose="020B0609020000020004" pitchFamily="49" charset="0"/>
              </a:rPr>
              <a:t> WidthRequest</a:t>
            </a:r>
            <a:r>
              <a:rPr lang="en-US" sz="800" dirty="0">
                <a:solidFill>
                  <a:srgbClr val="0000FF"/>
                </a:solidFill>
                <a:latin typeface="Cascadia Mono" panose="020B0609020000020004" pitchFamily="49" charset="0"/>
              </a:rPr>
              <a:t>="150"</a:t>
            </a:r>
            <a:r>
              <a:rPr lang="en-US" sz="800" dirty="0">
                <a:solidFill>
                  <a:srgbClr val="FF0000"/>
                </a:solidFill>
                <a:latin typeface="Cascadia Mono" panose="020B0609020000020004" pitchFamily="49" charset="0"/>
              </a:rPr>
              <a:t> TextColor</a:t>
            </a:r>
            <a:r>
              <a:rPr lang="en-US" sz="800" dirty="0">
                <a:solidFill>
                  <a:srgbClr val="0000FF"/>
                </a:solidFill>
                <a:latin typeface="Cascadia Mono" panose="020B0609020000020004" pitchFamily="49" charset="0"/>
              </a:rPr>
              <a:t>="DarkBlue" /&gt;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StackLayout</a:t>
            </a:r>
            <a:r>
              <a:rPr lang="en-US" sz="800" dirty="0">
                <a:solidFill>
                  <a:srgbClr val="0000FF"/>
                </a:solidFill>
                <a:latin typeface="Cascadia Mono" panose="020B0609020000020004" pitchFamily="49" charset="0"/>
              </a:rPr>
              <a:t>&gt;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ListView.Header</a:t>
            </a:r>
            <a:r>
              <a:rPr lang="en-US" sz="800" dirty="0">
                <a:solidFill>
                  <a:srgbClr val="0000FF"/>
                </a:solidFill>
                <a:latin typeface="Cascadia Mono" panose="020B0609020000020004" pitchFamily="49" charset="0"/>
              </a:rPr>
              <a:t>&gt;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ListView.ItemTemplate</a:t>
            </a:r>
            <a:r>
              <a:rPr lang="en-US" sz="800" dirty="0">
                <a:solidFill>
                  <a:srgbClr val="0000FF"/>
                </a:solidFill>
                <a:latin typeface="Cascadia Mono" panose="020B0609020000020004" pitchFamily="49" charset="0"/>
              </a:rPr>
              <a:t>&gt;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DataTemplate</a:t>
            </a:r>
            <a:r>
              <a:rPr lang="en-US" sz="800" dirty="0">
                <a:solidFill>
                  <a:srgbClr val="0000FF"/>
                </a:solidFill>
                <a:latin typeface="Cascadia Mono" panose="020B0609020000020004" pitchFamily="49" charset="0"/>
              </a:rPr>
              <a:t>&gt;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ViewCell</a:t>
            </a:r>
            <a:r>
              <a:rPr lang="en-US" sz="800" dirty="0">
                <a:solidFill>
                  <a:srgbClr val="0000FF"/>
                </a:solidFill>
                <a:latin typeface="Cascadia Mono" panose="020B0609020000020004" pitchFamily="49" charset="0"/>
              </a:rPr>
              <a:t>&gt;</a:t>
            </a:r>
            <a:endParaRPr lang="en-US" sz="800" dirty="0">
              <a:solidFill>
                <a:srgbClr val="000000"/>
              </a:solidFill>
              <a:latin typeface="Cascadia Mono" panose="020B0609020000020004" pitchFamily="49" charset="0"/>
            </a:endParaRPr>
          </a:p>
          <a:p>
            <a:r>
              <a:rPr lang="en-GB" sz="800" dirty="0">
                <a:solidFill>
                  <a:srgbClr val="000000"/>
                </a:solidFill>
                <a:latin typeface="Cascadia Mono" panose="020B0609020000020004" pitchFamily="49" charset="0"/>
              </a:rPr>
              <a:t>                                    </a:t>
            </a:r>
            <a:r>
              <a:rPr lang="en-GB" sz="800" dirty="0">
                <a:solidFill>
                  <a:srgbClr val="0000FF"/>
                </a:solidFill>
                <a:latin typeface="Cascadia Mono" panose="020B0609020000020004" pitchFamily="49" charset="0"/>
              </a:rPr>
              <a:t>&lt;</a:t>
            </a:r>
            <a:r>
              <a:rPr lang="en-GB" sz="800" dirty="0">
                <a:solidFill>
                  <a:srgbClr val="A31515"/>
                </a:solidFill>
                <a:latin typeface="Cascadia Mono" panose="020B0609020000020004" pitchFamily="49" charset="0"/>
              </a:rPr>
              <a:t>StackLayout</a:t>
            </a:r>
            <a:r>
              <a:rPr lang="en-GB" sz="800" dirty="0">
                <a:solidFill>
                  <a:srgbClr val="FF0000"/>
                </a:solidFill>
                <a:latin typeface="Cascadia Mono" panose="020B0609020000020004" pitchFamily="49" charset="0"/>
              </a:rPr>
              <a:t> Orientation</a:t>
            </a:r>
            <a:r>
              <a:rPr lang="en-GB" sz="800" dirty="0">
                <a:solidFill>
                  <a:srgbClr val="0000FF"/>
                </a:solidFill>
                <a:latin typeface="Cascadia Mono" panose="020B0609020000020004" pitchFamily="49" charset="0"/>
              </a:rPr>
              <a:t>="Horizontal"</a:t>
            </a:r>
            <a:r>
              <a:rPr lang="en-GB" sz="800" dirty="0">
                <a:solidFill>
                  <a:srgbClr val="FF0000"/>
                </a:solidFill>
                <a:latin typeface="Cascadia Mono" panose="020B0609020000020004" pitchFamily="49" charset="0"/>
              </a:rPr>
              <a:t> BackgroundColor</a:t>
            </a:r>
            <a:r>
              <a:rPr lang="en-GB" sz="800" dirty="0">
                <a:solidFill>
                  <a:srgbClr val="0000FF"/>
                </a:solidFill>
                <a:latin typeface="Cascadia Mono" panose="020B0609020000020004" pitchFamily="49" charset="0"/>
              </a:rPr>
              <a:t>="{</a:t>
            </a:r>
            <a:r>
              <a:rPr lang="en-GB" sz="800" dirty="0">
                <a:solidFill>
                  <a:srgbClr val="A31515"/>
                </a:solidFill>
                <a:latin typeface="Cascadia Mono" panose="020B0609020000020004" pitchFamily="49" charset="0"/>
              </a:rPr>
              <a:t>Binding</a:t>
            </a:r>
            <a:r>
              <a:rPr lang="en-GB" sz="800" dirty="0">
                <a:solidFill>
                  <a:srgbClr val="FF0000"/>
                </a:solidFill>
                <a:latin typeface="Cascadia Mono" panose="020B0609020000020004" pitchFamily="49" charset="0"/>
              </a:rPr>
              <a:t> RowColor</a:t>
            </a:r>
            <a:r>
              <a:rPr lang="en-GB" sz="800" dirty="0">
                <a:solidFill>
                  <a:srgbClr val="0000FF"/>
                </a:solidFill>
                <a:latin typeface="Cascadia Mono" panose="020B0609020000020004" pitchFamily="49" charset="0"/>
              </a:rPr>
              <a:t>}"&gt;</a:t>
            </a:r>
            <a:endParaRPr lang="en-GB"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Label</a:t>
            </a:r>
            <a:r>
              <a:rPr lang="en-US" sz="800" dirty="0">
                <a:solidFill>
                  <a:srgbClr val="FF0000"/>
                </a:solidFill>
                <a:latin typeface="Cascadia Mono" panose="020B0609020000020004" pitchFamily="49" charset="0"/>
              </a:rPr>
              <a:t> Text</a:t>
            </a:r>
            <a:r>
              <a:rPr lang="en-US" sz="800" dirty="0">
                <a:solidFill>
                  <a:srgbClr val="0000FF"/>
                </a:solidFill>
                <a:latin typeface="Cascadia Mono" panose="020B0609020000020004" pitchFamily="49" charset="0"/>
              </a:rPr>
              <a:t>="{</a:t>
            </a:r>
            <a:r>
              <a:rPr lang="en-US" sz="800" dirty="0">
                <a:solidFill>
                  <a:srgbClr val="A31515"/>
                </a:solidFill>
                <a:latin typeface="Cascadia Mono" panose="020B0609020000020004" pitchFamily="49" charset="0"/>
              </a:rPr>
              <a:t>Binding</a:t>
            </a:r>
            <a:r>
              <a:rPr lang="en-US" sz="800" dirty="0">
                <a:solidFill>
                  <a:srgbClr val="FF0000"/>
                </a:solidFill>
                <a:latin typeface="Cascadia Mono" panose="020B0609020000020004" pitchFamily="49" charset="0"/>
              </a:rPr>
              <a:t> Nombre</a:t>
            </a:r>
            <a:r>
              <a:rPr lang="en-US" sz="800" dirty="0">
                <a:solidFill>
                  <a:srgbClr val="0000FF"/>
                </a:solidFill>
                <a:latin typeface="Cascadia Mono" panose="020B0609020000020004" pitchFamily="49" charset="0"/>
              </a:rPr>
              <a:t>}"</a:t>
            </a:r>
            <a:r>
              <a:rPr lang="en-US" sz="800" dirty="0">
                <a:solidFill>
                  <a:srgbClr val="FF0000"/>
                </a:solidFill>
                <a:latin typeface="Cascadia Mono" panose="020B0609020000020004" pitchFamily="49" charset="0"/>
              </a:rPr>
              <a:t> FontSize</a:t>
            </a:r>
            <a:r>
              <a:rPr lang="en-US" sz="800" dirty="0">
                <a:solidFill>
                  <a:srgbClr val="0000FF"/>
                </a:solidFill>
                <a:latin typeface="Cascadia Mono" panose="020B0609020000020004" pitchFamily="49" charset="0"/>
              </a:rPr>
              <a:t>="18"</a:t>
            </a:r>
            <a:r>
              <a:rPr lang="en-US" sz="800" dirty="0">
                <a:solidFill>
                  <a:srgbClr val="FF0000"/>
                </a:solidFill>
                <a:latin typeface="Cascadia Mono" panose="020B0609020000020004" pitchFamily="49" charset="0"/>
              </a:rPr>
              <a:t> VerticalOptions</a:t>
            </a:r>
            <a:r>
              <a:rPr lang="en-US" sz="800" dirty="0">
                <a:solidFill>
                  <a:srgbClr val="0000FF"/>
                </a:solidFill>
                <a:latin typeface="Cascadia Mono" panose="020B0609020000020004" pitchFamily="49" charset="0"/>
              </a:rPr>
              <a:t>="Center"</a:t>
            </a:r>
            <a:r>
              <a:rPr lang="en-US" sz="800" dirty="0">
                <a:solidFill>
                  <a:srgbClr val="FF0000"/>
                </a:solidFill>
                <a:latin typeface="Cascadia Mono" panose="020B0609020000020004" pitchFamily="49" charset="0"/>
              </a:rPr>
              <a:t> WidthRequest</a:t>
            </a:r>
            <a:r>
              <a:rPr lang="en-US" sz="800" dirty="0">
                <a:solidFill>
                  <a:srgbClr val="0000FF"/>
                </a:solidFill>
                <a:latin typeface="Cascadia Mono" panose="020B0609020000020004" pitchFamily="49" charset="0"/>
              </a:rPr>
              <a:t>="150"</a:t>
            </a:r>
            <a:r>
              <a:rPr lang="en-US" sz="800" dirty="0">
                <a:solidFill>
                  <a:srgbClr val="FF0000"/>
                </a:solidFill>
                <a:latin typeface="Cascadia Mono" panose="020B0609020000020004" pitchFamily="49" charset="0"/>
              </a:rPr>
              <a:t> TextColor</a:t>
            </a:r>
            <a:r>
              <a:rPr lang="en-US" sz="800" dirty="0">
                <a:solidFill>
                  <a:srgbClr val="0000FF"/>
                </a:solidFill>
                <a:latin typeface="Cascadia Mono" panose="020B0609020000020004" pitchFamily="49" charset="0"/>
              </a:rPr>
              <a:t>="DarkBlue" /&gt;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Label</a:t>
            </a:r>
            <a:r>
              <a:rPr lang="en-US" sz="800" dirty="0">
                <a:solidFill>
                  <a:srgbClr val="FF0000"/>
                </a:solidFill>
                <a:latin typeface="Cascadia Mono" panose="020B0609020000020004" pitchFamily="49" charset="0"/>
              </a:rPr>
              <a:t> Text</a:t>
            </a:r>
            <a:r>
              <a:rPr lang="en-US" sz="800" dirty="0">
                <a:solidFill>
                  <a:srgbClr val="0000FF"/>
                </a:solidFill>
                <a:latin typeface="Cascadia Mono" panose="020B0609020000020004" pitchFamily="49" charset="0"/>
              </a:rPr>
              <a:t>="{</a:t>
            </a:r>
            <a:r>
              <a:rPr lang="en-US" sz="800" dirty="0">
                <a:solidFill>
                  <a:srgbClr val="A31515"/>
                </a:solidFill>
                <a:latin typeface="Cascadia Mono" panose="020B0609020000020004" pitchFamily="49" charset="0"/>
              </a:rPr>
              <a:t>Binding</a:t>
            </a:r>
            <a:r>
              <a:rPr lang="en-US" sz="800" dirty="0">
                <a:solidFill>
                  <a:srgbClr val="FF0000"/>
                </a:solidFill>
                <a:latin typeface="Cascadia Mono" panose="020B0609020000020004" pitchFamily="49" charset="0"/>
              </a:rPr>
              <a:t> Asistencia</a:t>
            </a:r>
            <a:r>
              <a:rPr lang="en-US" sz="800" dirty="0">
                <a:solidFill>
                  <a:srgbClr val="0000FF"/>
                </a:solidFill>
                <a:latin typeface="Cascadia Mono" panose="020B0609020000020004" pitchFamily="49" charset="0"/>
              </a:rPr>
              <a:t>}"</a:t>
            </a:r>
            <a:r>
              <a:rPr lang="en-US" sz="800" dirty="0">
                <a:solidFill>
                  <a:srgbClr val="FF0000"/>
                </a:solidFill>
                <a:latin typeface="Cascadia Mono" panose="020B0609020000020004" pitchFamily="49" charset="0"/>
              </a:rPr>
              <a:t> FontSize</a:t>
            </a:r>
            <a:r>
              <a:rPr lang="en-US" sz="800" dirty="0">
                <a:solidFill>
                  <a:srgbClr val="0000FF"/>
                </a:solidFill>
                <a:latin typeface="Cascadia Mono" panose="020B0609020000020004" pitchFamily="49" charset="0"/>
              </a:rPr>
              <a:t>="18"</a:t>
            </a:r>
            <a:r>
              <a:rPr lang="en-US" sz="800" dirty="0">
                <a:solidFill>
                  <a:srgbClr val="FF0000"/>
                </a:solidFill>
                <a:latin typeface="Cascadia Mono" panose="020B0609020000020004" pitchFamily="49" charset="0"/>
              </a:rPr>
              <a:t> VerticalOptions</a:t>
            </a:r>
            <a:r>
              <a:rPr lang="en-US" sz="800" dirty="0">
                <a:solidFill>
                  <a:srgbClr val="0000FF"/>
                </a:solidFill>
                <a:latin typeface="Cascadia Mono" panose="020B0609020000020004" pitchFamily="49" charset="0"/>
              </a:rPr>
              <a:t>="Center"</a:t>
            </a:r>
            <a:r>
              <a:rPr lang="en-US" sz="800" dirty="0">
                <a:solidFill>
                  <a:srgbClr val="FF0000"/>
                </a:solidFill>
                <a:latin typeface="Cascadia Mono" panose="020B0609020000020004" pitchFamily="49" charset="0"/>
              </a:rPr>
              <a:t> WidthRequest</a:t>
            </a:r>
            <a:r>
              <a:rPr lang="en-US" sz="800" dirty="0">
                <a:solidFill>
                  <a:srgbClr val="0000FF"/>
                </a:solidFill>
                <a:latin typeface="Cascadia Mono" panose="020B0609020000020004" pitchFamily="49" charset="0"/>
              </a:rPr>
              <a:t>="100"</a:t>
            </a:r>
            <a:r>
              <a:rPr lang="en-US" sz="800" dirty="0">
                <a:solidFill>
                  <a:srgbClr val="FF0000"/>
                </a:solidFill>
                <a:latin typeface="Cascadia Mono" panose="020B0609020000020004" pitchFamily="49" charset="0"/>
              </a:rPr>
              <a:t> TextColor</a:t>
            </a:r>
            <a:r>
              <a:rPr lang="en-US" sz="800" dirty="0">
                <a:solidFill>
                  <a:srgbClr val="0000FF"/>
                </a:solidFill>
                <a:latin typeface="Cascadia Mono" panose="020B0609020000020004" pitchFamily="49" charset="0"/>
              </a:rPr>
              <a:t>="DarkBlue" /&gt;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Label</a:t>
            </a:r>
            <a:r>
              <a:rPr lang="en-US" sz="800" dirty="0">
                <a:solidFill>
                  <a:srgbClr val="FF0000"/>
                </a:solidFill>
                <a:latin typeface="Cascadia Mono" panose="020B0609020000020004" pitchFamily="49" charset="0"/>
              </a:rPr>
              <a:t> Text</a:t>
            </a:r>
            <a:r>
              <a:rPr lang="en-US" sz="800" dirty="0">
                <a:solidFill>
                  <a:srgbClr val="0000FF"/>
                </a:solidFill>
                <a:latin typeface="Cascadia Mono" panose="020B0609020000020004" pitchFamily="49" charset="0"/>
              </a:rPr>
              <a:t>="{</a:t>
            </a:r>
            <a:r>
              <a:rPr lang="en-US" sz="800" dirty="0">
                <a:solidFill>
                  <a:srgbClr val="A31515"/>
                </a:solidFill>
                <a:latin typeface="Cascadia Mono" panose="020B0609020000020004" pitchFamily="49" charset="0"/>
              </a:rPr>
              <a:t>Binding</a:t>
            </a:r>
            <a:r>
              <a:rPr lang="en-US" sz="800" dirty="0">
                <a:solidFill>
                  <a:srgbClr val="FF0000"/>
                </a:solidFill>
                <a:latin typeface="Cascadia Mono" panose="020B0609020000020004" pitchFamily="49" charset="0"/>
              </a:rPr>
              <a:t> TrabajoPractico</a:t>
            </a:r>
            <a:r>
              <a:rPr lang="en-US" sz="800" dirty="0">
                <a:solidFill>
                  <a:srgbClr val="0000FF"/>
                </a:solidFill>
                <a:latin typeface="Cascadia Mono" panose="020B0609020000020004" pitchFamily="49" charset="0"/>
              </a:rPr>
              <a:t>}"</a:t>
            </a:r>
            <a:r>
              <a:rPr lang="en-US" sz="800" dirty="0">
                <a:solidFill>
                  <a:srgbClr val="FF0000"/>
                </a:solidFill>
                <a:latin typeface="Cascadia Mono" panose="020B0609020000020004" pitchFamily="49" charset="0"/>
              </a:rPr>
              <a:t> FontSize</a:t>
            </a:r>
            <a:r>
              <a:rPr lang="en-US" sz="800" dirty="0">
                <a:solidFill>
                  <a:srgbClr val="0000FF"/>
                </a:solidFill>
                <a:latin typeface="Cascadia Mono" panose="020B0609020000020004" pitchFamily="49" charset="0"/>
              </a:rPr>
              <a:t>="18"</a:t>
            </a:r>
            <a:r>
              <a:rPr lang="en-US" sz="800" dirty="0">
                <a:solidFill>
                  <a:srgbClr val="FF0000"/>
                </a:solidFill>
                <a:latin typeface="Cascadia Mono" panose="020B0609020000020004" pitchFamily="49" charset="0"/>
              </a:rPr>
              <a:t> VerticalOptions</a:t>
            </a:r>
            <a:r>
              <a:rPr lang="en-US" sz="800" dirty="0">
                <a:solidFill>
                  <a:srgbClr val="0000FF"/>
                </a:solidFill>
                <a:latin typeface="Cascadia Mono" panose="020B0609020000020004" pitchFamily="49" charset="0"/>
              </a:rPr>
              <a:t>="Center"</a:t>
            </a:r>
            <a:r>
              <a:rPr lang="en-US" sz="800" dirty="0">
                <a:solidFill>
                  <a:srgbClr val="FF0000"/>
                </a:solidFill>
                <a:latin typeface="Cascadia Mono" panose="020B0609020000020004" pitchFamily="49" charset="0"/>
              </a:rPr>
              <a:t> WidthRequest</a:t>
            </a:r>
            <a:r>
              <a:rPr lang="en-US" sz="800" dirty="0">
                <a:solidFill>
                  <a:srgbClr val="0000FF"/>
                </a:solidFill>
                <a:latin typeface="Cascadia Mono" panose="020B0609020000020004" pitchFamily="49" charset="0"/>
              </a:rPr>
              <a:t>="150"</a:t>
            </a:r>
            <a:r>
              <a:rPr lang="en-US" sz="800" dirty="0">
                <a:solidFill>
                  <a:srgbClr val="FF0000"/>
                </a:solidFill>
                <a:latin typeface="Cascadia Mono" panose="020B0609020000020004" pitchFamily="49" charset="0"/>
              </a:rPr>
              <a:t> TextColor</a:t>
            </a:r>
            <a:r>
              <a:rPr lang="en-US" sz="800" dirty="0">
                <a:solidFill>
                  <a:srgbClr val="0000FF"/>
                </a:solidFill>
                <a:latin typeface="Cascadia Mono" panose="020B0609020000020004" pitchFamily="49" charset="0"/>
              </a:rPr>
              <a:t>="DarkBlue" /&gt;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Label</a:t>
            </a:r>
            <a:r>
              <a:rPr lang="en-US" sz="800" dirty="0">
                <a:solidFill>
                  <a:srgbClr val="FF0000"/>
                </a:solidFill>
                <a:latin typeface="Cascadia Mono" panose="020B0609020000020004" pitchFamily="49" charset="0"/>
              </a:rPr>
              <a:t> Text</a:t>
            </a:r>
            <a:r>
              <a:rPr lang="en-US" sz="800" dirty="0">
                <a:solidFill>
                  <a:srgbClr val="0000FF"/>
                </a:solidFill>
                <a:latin typeface="Cascadia Mono" panose="020B0609020000020004" pitchFamily="49" charset="0"/>
              </a:rPr>
              <a:t>="{</a:t>
            </a:r>
            <a:r>
              <a:rPr lang="en-US" sz="800" dirty="0">
                <a:solidFill>
                  <a:srgbClr val="A31515"/>
                </a:solidFill>
                <a:latin typeface="Cascadia Mono" panose="020B0609020000020004" pitchFamily="49" charset="0"/>
              </a:rPr>
              <a:t>Binding</a:t>
            </a:r>
            <a:r>
              <a:rPr lang="en-US" sz="800" dirty="0">
                <a:solidFill>
                  <a:srgbClr val="FF0000"/>
                </a:solidFill>
                <a:latin typeface="Cascadia Mono" panose="020B0609020000020004" pitchFamily="49" charset="0"/>
              </a:rPr>
              <a:t> ExamenParcial</a:t>
            </a:r>
            <a:r>
              <a:rPr lang="en-US" sz="800" dirty="0">
                <a:solidFill>
                  <a:srgbClr val="0000FF"/>
                </a:solidFill>
                <a:latin typeface="Cascadia Mono" panose="020B0609020000020004" pitchFamily="49" charset="0"/>
              </a:rPr>
              <a:t>}"</a:t>
            </a:r>
            <a:r>
              <a:rPr lang="en-US" sz="800" dirty="0">
                <a:solidFill>
                  <a:srgbClr val="FF0000"/>
                </a:solidFill>
                <a:latin typeface="Cascadia Mono" panose="020B0609020000020004" pitchFamily="49" charset="0"/>
              </a:rPr>
              <a:t> FontSize</a:t>
            </a:r>
            <a:r>
              <a:rPr lang="en-US" sz="800" dirty="0">
                <a:solidFill>
                  <a:srgbClr val="0000FF"/>
                </a:solidFill>
                <a:latin typeface="Cascadia Mono" panose="020B0609020000020004" pitchFamily="49" charset="0"/>
              </a:rPr>
              <a:t>="18"</a:t>
            </a:r>
            <a:r>
              <a:rPr lang="en-US" sz="800" dirty="0">
                <a:solidFill>
                  <a:srgbClr val="FF0000"/>
                </a:solidFill>
                <a:latin typeface="Cascadia Mono" panose="020B0609020000020004" pitchFamily="49" charset="0"/>
              </a:rPr>
              <a:t> VerticalOptions</a:t>
            </a:r>
            <a:r>
              <a:rPr lang="en-US" sz="800" dirty="0">
                <a:solidFill>
                  <a:srgbClr val="0000FF"/>
                </a:solidFill>
                <a:latin typeface="Cascadia Mono" panose="020B0609020000020004" pitchFamily="49" charset="0"/>
              </a:rPr>
              <a:t>="Center"</a:t>
            </a:r>
            <a:r>
              <a:rPr lang="en-US" sz="800" dirty="0">
                <a:solidFill>
                  <a:srgbClr val="FF0000"/>
                </a:solidFill>
                <a:latin typeface="Cascadia Mono" panose="020B0609020000020004" pitchFamily="49" charset="0"/>
              </a:rPr>
              <a:t> WidthRequest</a:t>
            </a:r>
            <a:r>
              <a:rPr lang="en-US" sz="800" dirty="0">
                <a:solidFill>
                  <a:srgbClr val="0000FF"/>
                </a:solidFill>
                <a:latin typeface="Cascadia Mono" panose="020B0609020000020004" pitchFamily="49" charset="0"/>
              </a:rPr>
              <a:t>="150"</a:t>
            </a:r>
            <a:r>
              <a:rPr lang="en-US" sz="800" dirty="0">
                <a:solidFill>
                  <a:srgbClr val="FF0000"/>
                </a:solidFill>
                <a:latin typeface="Cascadia Mono" panose="020B0609020000020004" pitchFamily="49" charset="0"/>
              </a:rPr>
              <a:t> TextColor</a:t>
            </a:r>
            <a:r>
              <a:rPr lang="en-US" sz="800" dirty="0">
                <a:solidFill>
                  <a:srgbClr val="0000FF"/>
                </a:solidFill>
                <a:latin typeface="Cascadia Mono" panose="020B0609020000020004" pitchFamily="49" charset="0"/>
              </a:rPr>
              <a:t>="DarkBlue" /&gt;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Label</a:t>
            </a:r>
            <a:r>
              <a:rPr lang="en-US" sz="800" dirty="0">
                <a:solidFill>
                  <a:srgbClr val="FF0000"/>
                </a:solidFill>
                <a:latin typeface="Cascadia Mono" panose="020B0609020000020004" pitchFamily="49" charset="0"/>
              </a:rPr>
              <a:t> Text</a:t>
            </a:r>
            <a:r>
              <a:rPr lang="en-US" sz="800" dirty="0">
                <a:solidFill>
                  <a:srgbClr val="0000FF"/>
                </a:solidFill>
                <a:latin typeface="Cascadia Mono" panose="020B0609020000020004" pitchFamily="49" charset="0"/>
              </a:rPr>
              <a:t>="{</a:t>
            </a:r>
            <a:r>
              <a:rPr lang="en-US" sz="800" dirty="0">
                <a:solidFill>
                  <a:srgbClr val="A31515"/>
                </a:solidFill>
                <a:latin typeface="Cascadia Mono" panose="020B0609020000020004" pitchFamily="49" charset="0"/>
              </a:rPr>
              <a:t>Binding</a:t>
            </a:r>
            <a:r>
              <a:rPr lang="en-US" sz="800" dirty="0">
                <a:solidFill>
                  <a:srgbClr val="FF0000"/>
                </a:solidFill>
                <a:latin typeface="Cascadia Mono" panose="020B0609020000020004" pitchFamily="49" charset="0"/>
              </a:rPr>
              <a:t> ExamenFinal</a:t>
            </a:r>
            <a:r>
              <a:rPr lang="en-US" sz="800" dirty="0">
                <a:solidFill>
                  <a:srgbClr val="0000FF"/>
                </a:solidFill>
                <a:latin typeface="Cascadia Mono" panose="020B0609020000020004" pitchFamily="49" charset="0"/>
              </a:rPr>
              <a:t>}"</a:t>
            </a:r>
            <a:r>
              <a:rPr lang="en-US" sz="800" dirty="0">
                <a:solidFill>
                  <a:srgbClr val="FF0000"/>
                </a:solidFill>
                <a:latin typeface="Cascadia Mono" panose="020B0609020000020004" pitchFamily="49" charset="0"/>
              </a:rPr>
              <a:t> FontSize</a:t>
            </a:r>
            <a:r>
              <a:rPr lang="en-US" sz="800" dirty="0">
                <a:solidFill>
                  <a:srgbClr val="0000FF"/>
                </a:solidFill>
                <a:latin typeface="Cascadia Mono" panose="020B0609020000020004" pitchFamily="49" charset="0"/>
              </a:rPr>
              <a:t>="18"</a:t>
            </a:r>
            <a:r>
              <a:rPr lang="en-US" sz="800" dirty="0">
                <a:solidFill>
                  <a:srgbClr val="FF0000"/>
                </a:solidFill>
                <a:latin typeface="Cascadia Mono" panose="020B0609020000020004" pitchFamily="49" charset="0"/>
              </a:rPr>
              <a:t> VerticalOptions</a:t>
            </a:r>
            <a:r>
              <a:rPr lang="en-US" sz="800" dirty="0">
                <a:solidFill>
                  <a:srgbClr val="0000FF"/>
                </a:solidFill>
                <a:latin typeface="Cascadia Mono" panose="020B0609020000020004" pitchFamily="49" charset="0"/>
              </a:rPr>
              <a:t>="Center"</a:t>
            </a:r>
            <a:r>
              <a:rPr lang="en-US" sz="800" dirty="0">
                <a:solidFill>
                  <a:srgbClr val="FF0000"/>
                </a:solidFill>
                <a:latin typeface="Cascadia Mono" panose="020B0609020000020004" pitchFamily="49" charset="0"/>
              </a:rPr>
              <a:t> WidthRequest</a:t>
            </a:r>
            <a:r>
              <a:rPr lang="en-US" sz="800" dirty="0">
                <a:solidFill>
                  <a:srgbClr val="0000FF"/>
                </a:solidFill>
                <a:latin typeface="Cascadia Mono" panose="020B0609020000020004" pitchFamily="49" charset="0"/>
              </a:rPr>
              <a:t>="150"</a:t>
            </a:r>
            <a:r>
              <a:rPr lang="en-US" sz="800" dirty="0">
                <a:solidFill>
                  <a:srgbClr val="FF0000"/>
                </a:solidFill>
                <a:latin typeface="Cascadia Mono" panose="020B0609020000020004" pitchFamily="49" charset="0"/>
              </a:rPr>
              <a:t> TextColor</a:t>
            </a:r>
            <a:r>
              <a:rPr lang="en-US" sz="800" dirty="0">
                <a:solidFill>
                  <a:srgbClr val="0000FF"/>
                </a:solidFill>
                <a:latin typeface="Cascadia Mono" panose="020B0609020000020004" pitchFamily="49" charset="0"/>
              </a:rPr>
              <a:t>="DarkBlue" /&gt;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StackLayout</a:t>
            </a:r>
            <a:r>
              <a:rPr lang="en-US" sz="800" dirty="0">
                <a:solidFill>
                  <a:srgbClr val="0000FF"/>
                </a:solidFill>
                <a:latin typeface="Cascadia Mono" panose="020B0609020000020004" pitchFamily="49" charset="0"/>
              </a:rPr>
              <a:t>&gt;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ViewCell</a:t>
            </a:r>
            <a:r>
              <a:rPr lang="en-US" sz="800" dirty="0">
                <a:solidFill>
                  <a:srgbClr val="0000FF"/>
                </a:solidFill>
                <a:latin typeface="Cascadia Mono" panose="020B0609020000020004" pitchFamily="49" charset="0"/>
              </a:rPr>
              <a:t>&gt;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DataTemplate</a:t>
            </a:r>
            <a:r>
              <a:rPr lang="en-US" sz="800" dirty="0">
                <a:solidFill>
                  <a:srgbClr val="0000FF"/>
                </a:solidFill>
                <a:latin typeface="Cascadia Mono" panose="020B0609020000020004" pitchFamily="49" charset="0"/>
              </a:rPr>
              <a:t>&gt;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ListView.ItemTemplate</a:t>
            </a:r>
            <a:r>
              <a:rPr lang="en-US" sz="800" dirty="0">
                <a:solidFill>
                  <a:srgbClr val="0000FF"/>
                </a:solidFill>
                <a:latin typeface="Cascadia Mono" panose="020B0609020000020004" pitchFamily="49" charset="0"/>
              </a:rPr>
              <a:t>&gt;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ListView</a:t>
            </a:r>
            <a:r>
              <a:rPr lang="en-US" sz="800" dirty="0">
                <a:solidFill>
                  <a:srgbClr val="0000FF"/>
                </a:solidFill>
                <a:latin typeface="Cascadia Mono" panose="020B0609020000020004" pitchFamily="49" charset="0"/>
              </a:rPr>
              <a:t>&gt;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StackLayout</a:t>
            </a:r>
            <a:r>
              <a:rPr lang="en-US" sz="800" dirty="0">
                <a:solidFill>
                  <a:srgbClr val="0000FF"/>
                </a:solidFill>
                <a:latin typeface="Cascadia Mono" panose="020B0609020000020004" pitchFamily="49" charset="0"/>
              </a:rPr>
              <a:t>&gt;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ScrollView</a:t>
            </a:r>
            <a:r>
              <a:rPr lang="en-US" sz="800" dirty="0">
                <a:solidFill>
                  <a:srgbClr val="0000FF"/>
                </a:solidFill>
                <a:latin typeface="Cascadia Mono" panose="020B0609020000020004" pitchFamily="49" charset="0"/>
              </a:rPr>
              <a:t>&gt;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StackLayout</a:t>
            </a:r>
            <a:r>
              <a:rPr lang="en-US" sz="800" dirty="0">
                <a:solidFill>
                  <a:srgbClr val="0000FF"/>
                </a:solidFill>
                <a:latin typeface="Cascadia Mono" panose="020B0609020000020004" pitchFamily="49" charset="0"/>
              </a:rPr>
              <a:t>&gt;</a:t>
            </a:r>
            <a:endParaRPr lang="en-US" sz="800" dirty="0">
              <a:solidFill>
                <a:srgbClr val="000000"/>
              </a:solidFill>
              <a:latin typeface="Cascadia Mono" panose="020B0609020000020004" pitchFamily="49" charset="0"/>
            </a:endParaRPr>
          </a:p>
          <a:p>
            <a:r>
              <a:rPr lang="en-US" sz="800" dirty="0">
                <a:solidFill>
                  <a:srgbClr val="000000"/>
                </a:solidFill>
                <a:latin typeface="Cascadia Mono" panose="020B0609020000020004" pitchFamily="49" charset="0"/>
              </a:rPr>
              <a:t>    </a:t>
            </a:r>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ContentPage.Content</a:t>
            </a:r>
            <a:r>
              <a:rPr lang="en-US" sz="800" dirty="0">
                <a:solidFill>
                  <a:srgbClr val="0000FF"/>
                </a:solidFill>
                <a:latin typeface="Cascadia Mono" panose="020B0609020000020004" pitchFamily="49" charset="0"/>
              </a:rPr>
              <a:t>&gt;</a:t>
            </a:r>
            <a:endParaRPr lang="en-US" sz="800" dirty="0">
              <a:solidFill>
                <a:srgbClr val="000000"/>
              </a:solidFill>
              <a:latin typeface="Cascadia Mono" panose="020B0609020000020004" pitchFamily="49" charset="0"/>
            </a:endParaRPr>
          </a:p>
          <a:p>
            <a:r>
              <a:rPr lang="en-US" sz="800" dirty="0">
                <a:solidFill>
                  <a:srgbClr val="0000FF"/>
                </a:solidFill>
                <a:latin typeface="Cascadia Mono" panose="020B0609020000020004" pitchFamily="49" charset="0"/>
              </a:rPr>
              <a:t>&lt;/</a:t>
            </a:r>
            <a:r>
              <a:rPr lang="en-US" sz="800" dirty="0">
                <a:solidFill>
                  <a:srgbClr val="A31515"/>
                </a:solidFill>
                <a:latin typeface="Cascadia Mono" panose="020B0609020000020004" pitchFamily="49" charset="0"/>
              </a:rPr>
              <a:t>ContentPage</a:t>
            </a:r>
            <a:r>
              <a:rPr lang="en-US" sz="800" dirty="0">
                <a:solidFill>
                  <a:srgbClr val="0000FF"/>
                </a:solidFill>
                <a:latin typeface="Cascadia Mono" panose="020B0609020000020004" pitchFamily="49" charset="0"/>
              </a:rPr>
              <a:t>&gt;</a:t>
            </a:r>
            <a:endParaRPr lang="en-US" sz="800" dirty="0">
              <a:solidFill>
                <a:srgbClr val="000000"/>
              </a:solidFill>
              <a:latin typeface="Cascadia Mono" panose="020B0609020000020004" pitchFamily="49" charset="0"/>
            </a:endParaRPr>
          </a:p>
        </p:txBody>
      </p:sp>
      <p:sp>
        <p:nvSpPr>
          <p:cNvPr id="2" name="CuadroTexto 1">
            <a:extLst>
              <a:ext uri="{FF2B5EF4-FFF2-40B4-BE49-F238E27FC236}">
                <a16:creationId xmlns:a16="http://schemas.microsoft.com/office/drawing/2014/main" id="{9C820D5C-268F-11D5-67E5-3CF0458B5A64}"/>
              </a:ext>
            </a:extLst>
          </p:cNvPr>
          <p:cNvSpPr txBox="1"/>
          <p:nvPr/>
        </p:nvSpPr>
        <p:spPr>
          <a:xfrm>
            <a:off x="8474046" y="327501"/>
            <a:ext cx="3223032" cy="1077218"/>
          </a:xfrm>
          <a:prstGeom prst="rect">
            <a:avLst/>
          </a:prstGeom>
          <a:noFill/>
        </p:spPr>
        <p:txBody>
          <a:bodyPr wrap="square" rtlCol="0">
            <a:spAutoFit/>
          </a:bodyPr>
          <a:lstStyle/>
          <a:p>
            <a:pPr algn="ctr"/>
            <a:r>
              <a:rPr lang="en-GB" sz="3200" dirty="0">
                <a:highlight>
                  <a:srgbClr val="FFFF00"/>
                </a:highlight>
              </a:rPr>
              <a:t>Codigo del Reporte.xaml</a:t>
            </a:r>
            <a:endParaRPr lang="en-US" sz="3200" dirty="0">
              <a:highlight>
                <a:srgbClr val="FFFF00"/>
              </a:highlight>
            </a:endParaRPr>
          </a:p>
        </p:txBody>
      </p:sp>
    </p:spTree>
    <p:extLst>
      <p:ext uri="{BB962C8B-B14F-4D97-AF65-F5344CB8AC3E}">
        <p14:creationId xmlns:p14="http://schemas.microsoft.com/office/powerpoint/2010/main" val="2008782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a captura de pantalla de una computadora&#10;&#10;Descripción generada automáticamente">
            <a:extLst>
              <a:ext uri="{FF2B5EF4-FFF2-40B4-BE49-F238E27FC236}">
                <a16:creationId xmlns:a16="http://schemas.microsoft.com/office/drawing/2014/main" id="{0D82AA75-56C0-6C9A-3793-E239D32AE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5670"/>
            <a:ext cx="12192000" cy="6326659"/>
          </a:xfrm>
          <a:prstGeom prst="rect">
            <a:avLst/>
          </a:prstGeom>
        </p:spPr>
      </p:pic>
      <p:cxnSp>
        <p:nvCxnSpPr>
          <p:cNvPr id="5" name="Conector recto de flecha 4">
            <a:extLst>
              <a:ext uri="{FF2B5EF4-FFF2-40B4-BE49-F238E27FC236}">
                <a16:creationId xmlns:a16="http://schemas.microsoft.com/office/drawing/2014/main" id="{C316584D-B4ED-03F4-D7FC-9EBEC0764E79}"/>
              </a:ext>
            </a:extLst>
          </p:cNvPr>
          <p:cNvCxnSpPr>
            <a:cxnSpLocks/>
          </p:cNvCxnSpPr>
          <p:nvPr/>
        </p:nvCxnSpPr>
        <p:spPr>
          <a:xfrm flipH="1">
            <a:off x="3376943" y="1032734"/>
            <a:ext cx="6692215" cy="1351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049CF666-6D80-A953-F8BF-3DD7387522BC}"/>
              </a:ext>
            </a:extLst>
          </p:cNvPr>
          <p:cNvCxnSpPr>
            <a:cxnSpLocks/>
          </p:cNvCxnSpPr>
          <p:nvPr/>
        </p:nvCxnSpPr>
        <p:spPr>
          <a:xfrm flipH="1">
            <a:off x="1702051" y="1231271"/>
            <a:ext cx="1213165" cy="46534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ABFFDF0C-744B-F54A-777F-5080D069D927}"/>
              </a:ext>
            </a:extLst>
          </p:cNvPr>
          <p:cNvSpPr txBox="1"/>
          <p:nvPr/>
        </p:nvSpPr>
        <p:spPr>
          <a:xfrm>
            <a:off x="6880634" y="2037030"/>
            <a:ext cx="2580237" cy="1938992"/>
          </a:xfrm>
          <a:prstGeom prst="rect">
            <a:avLst/>
          </a:prstGeom>
          <a:solidFill>
            <a:schemeClr val="accent4"/>
          </a:solidFill>
        </p:spPr>
        <p:txBody>
          <a:bodyPr wrap="square" rtlCol="0">
            <a:spAutoFit/>
          </a:bodyPr>
          <a:lstStyle/>
          <a:p>
            <a:pPr algn="ctr"/>
            <a:r>
              <a:rPr lang="en-GB" sz="2400" dirty="0"/>
              <a:t>Click derecha en proyecto de C#, agregar </a:t>
            </a:r>
            <a:r>
              <a:rPr lang="en-GB" sz="2400" b="1" dirty="0">
                <a:highlight>
                  <a:srgbClr val="FFFF00"/>
                </a:highlight>
              </a:rPr>
              <a:t>Class</a:t>
            </a:r>
            <a:r>
              <a:rPr lang="en-GB" sz="2400" dirty="0"/>
              <a:t>, poner nombre </a:t>
            </a:r>
            <a:r>
              <a:rPr lang="en-GB" sz="2400" b="1" dirty="0">
                <a:highlight>
                  <a:srgbClr val="FFFF00"/>
                </a:highlight>
              </a:rPr>
              <a:t>Calificacion</a:t>
            </a:r>
            <a:r>
              <a:rPr lang="en-GB" sz="2400" dirty="0"/>
              <a:t>, y add.</a:t>
            </a:r>
            <a:endParaRPr lang="en-US" sz="2400" dirty="0"/>
          </a:p>
        </p:txBody>
      </p:sp>
    </p:spTree>
    <p:extLst>
      <p:ext uri="{BB962C8B-B14F-4D97-AF65-F5344CB8AC3E}">
        <p14:creationId xmlns:p14="http://schemas.microsoft.com/office/powerpoint/2010/main" val="618545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9D8C819-2A16-E163-A8C5-2719E53296BE}"/>
              </a:ext>
            </a:extLst>
          </p:cNvPr>
          <p:cNvSpPr txBox="1"/>
          <p:nvPr/>
        </p:nvSpPr>
        <p:spPr>
          <a:xfrm>
            <a:off x="649586" y="1164006"/>
            <a:ext cx="8612108" cy="4770537"/>
          </a:xfrm>
          <a:prstGeom prst="rect">
            <a:avLst/>
          </a:prstGeom>
          <a:noFill/>
        </p:spPr>
        <p:txBody>
          <a:bodyPr wrap="square">
            <a:spAutoFit/>
          </a:bodyPr>
          <a:lstStyle/>
          <a:p>
            <a:r>
              <a:rPr lang="en-US" sz="1600" dirty="0">
                <a:solidFill>
                  <a:srgbClr val="0000FF"/>
                </a:solidFill>
                <a:latin typeface="Cascadia Mono" panose="020B0609020000020004" pitchFamily="49" charset="0"/>
              </a:rPr>
              <a:t>using</a:t>
            </a:r>
            <a:r>
              <a:rPr lang="en-US" sz="1600" dirty="0">
                <a:solidFill>
                  <a:srgbClr val="000000"/>
                </a:solidFill>
                <a:latin typeface="Cascadia Mono" panose="020B0609020000020004" pitchFamily="49" charset="0"/>
              </a:rPr>
              <a:t> System;</a:t>
            </a:r>
          </a:p>
          <a:p>
            <a:r>
              <a:rPr lang="en-US" sz="1600" dirty="0">
                <a:solidFill>
                  <a:srgbClr val="0000FF"/>
                </a:solidFill>
                <a:latin typeface="Cascadia Mono" panose="020B0609020000020004" pitchFamily="49" charset="0"/>
              </a:rPr>
              <a:t>using</a:t>
            </a:r>
            <a:r>
              <a:rPr lang="en-US" sz="1600" dirty="0">
                <a:solidFill>
                  <a:srgbClr val="000000"/>
                </a:solidFill>
                <a:latin typeface="Cascadia Mono" panose="020B0609020000020004" pitchFamily="49" charset="0"/>
              </a:rPr>
              <a:t> System.Collections.Generic;</a:t>
            </a:r>
          </a:p>
          <a:p>
            <a:r>
              <a:rPr lang="en-US" sz="1600" dirty="0">
                <a:solidFill>
                  <a:srgbClr val="0000FF"/>
                </a:solidFill>
                <a:latin typeface="Cascadia Mono" panose="020B0609020000020004" pitchFamily="49" charset="0"/>
              </a:rPr>
              <a:t>using</a:t>
            </a:r>
            <a:r>
              <a:rPr lang="en-US" sz="1600" dirty="0">
                <a:solidFill>
                  <a:srgbClr val="000000"/>
                </a:solidFill>
                <a:latin typeface="Cascadia Mono" panose="020B0609020000020004" pitchFamily="49" charset="0"/>
              </a:rPr>
              <a:t> System.Text;</a:t>
            </a:r>
          </a:p>
          <a:p>
            <a:endParaRPr lang="en-US" sz="1600" dirty="0">
              <a:solidFill>
                <a:srgbClr val="000000"/>
              </a:solidFill>
              <a:latin typeface="Cascadia Mono" panose="020B0609020000020004" pitchFamily="49" charset="0"/>
            </a:endParaRPr>
          </a:p>
          <a:p>
            <a:r>
              <a:rPr lang="en-US" sz="1600" dirty="0">
                <a:solidFill>
                  <a:srgbClr val="0000FF"/>
                </a:solidFill>
                <a:latin typeface="Cascadia Mono" panose="020B0609020000020004" pitchFamily="49" charset="0"/>
              </a:rPr>
              <a:t>namespace</a:t>
            </a:r>
            <a:r>
              <a:rPr lang="en-US" sz="1600" dirty="0">
                <a:solidFill>
                  <a:srgbClr val="000000"/>
                </a:solidFill>
                <a:latin typeface="Cascadia Mono" panose="020B0609020000020004" pitchFamily="49" charset="0"/>
              </a:rPr>
              <a:t> </a:t>
            </a:r>
            <a:r>
              <a:rPr lang="en-US" sz="1600" dirty="0">
                <a:solidFill>
                  <a:srgbClr val="000000"/>
                </a:solidFill>
                <a:highlight>
                  <a:srgbClr val="FFFF00"/>
                </a:highlight>
                <a:latin typeface="Cascadia Mono" panose="020B0609020000020004" pitchFamily="49" charset="0"/>
              </a:rPr>
              <a:t>CALIDICACION_SQL.</a:t>
            </a:r>
            <a:r>
              <a:rPr lang="en-US" sz="1600" dirty="0">
                <a:solidFill>
                  <a:srgbClr val="000000"/>
                </a:solidFill>
                <a:highlight>
                  <a:srgbClr val="00FF00"/>
                </a:highlight>
                <a:latin typeface="Cascadia Mono" panose="020B0609020000020004" pitchFamily="49" charset="0"/>
              </a:rPr>
              <a:t>Models</a:t>
            </a:r>
          </a:p>
          <a:p>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class</a:t>
            </a:r>
            <a:r>
              <a:rPr lang="en-US" sz="1600" dirty="0">
                <a:solidFill>
                  <a:srgbClr val="000000"/>
                </a:solidFill>
                <a:latin typeface="Cascadia Mono" panose="020B0609020000020004" pitchFamily="49" charset="0"/>
              </a:rPr>
              <a:t> </a:t>
            </a:r>
            <a:r>
              <a:rPr lang="en-US" sz="1600" dirty="0">
                <a:solidFill>
                  <a:srgbClr val="2B91AF"/>
                </a:solidFill>
                <a:latin typeface="Cascadia Mono" panose="020B0609020000020004" pitchFamily="49" charset="0"/>
              </a:rPr>
              <a:t>Calificacion</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ID { </a:t>
            </a:r>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set</a:t>
            </a:r>
            <a:r>
              <a:rPr lang="en-GB" sz="1600" dirty="0">
                <a:solidFill>
                  <a:srgbClr val="000000"/>
                </a:solidFill>
                <a:latin typeface="Cascadia Mono" panose="020B0609020000020004" pitchFamily="49" charset="0"/>
              </a:rPr>
              <a:t>; }</a:t>
            </a: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string</a:t>
            </a:r>
            <a:r>
              <a:rPr lang="en-GB" sz="1600" dirty="0">
                <a:solidFill>
                  <a:srgbClr val="000000"/>
                </a:solidFill>
                <a:latin typeface="Cascadia Mono" panose="020B0609020000020004" pitchFamily="49" charset="0"/>
              </a:rPr>
              <a:t> Profesor { </a:t>
            </a:r>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set</a:t>
            </a:r>
            <a:r>
              <a:rPr lang="en-GB" sz="1600" dirty="0">
                <a:solidFill>
                  <a:srgbClr val="000000"/>
                </a:solidFill>
                <a:latin typeface="Cascadia Mono" panose="020B0609020000020004" pitchFamily="49" charset="0"/>
              </a:rPr>
              <a:t>; }</a:t>
            </a: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string</a:t>
            </a:r>
            <a:r>
              <a:rPr lang="en-GB" sz="1600" dirty="0">
                <a:solidFill>
                  <a:srgbClr val="000000"/>
                </a:solidFill>
                <a:latin typeface="Cascadia Mono" panose="020B0609020000020004" pitchFamily="49" charset="0"/>
              </a:rPr>
              <a:t> Matricula { </a:t>
            </a:r>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set</a:t>
            </a:r>
            <a:r>
              <a:rPr lang="en-GB" sz="1600" dirty="0">
                <a:solidFill>
                  <a:srgbClr val="000000"/>
                </a:solidFill>
                <a:latin typeface="Cascadia Mono" panose="020B0609020000020004" pitchFamily="49" charset="0"/>
              </a:rPr>
              <a:t>; }</a:t>
            </a: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string</a:t>
            </a:r>
            <a:r>
              <a:rPr lang="en-GB" sz="1600" dirty="0">
                <a:solidFill>
                  <a:srgbClr val="000000"/>
                </a:solidFill>
                <a:latin typeface="Cascadia Mono" panose="020B0609020000020004" pitchFamily="49" charset="0"/>
              </a:rPr>
              <a:t> Nombre { </a:t>
            </a:r>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set</a:t>
            </a:r>
            <a:r>
              <a:rPr lang="en-GB" sz="1600" dirty="0">
                <a:solidFill>
                  <a:srgbClr val="000000"/>
                </a:solidFill>
                <a:latin typeface="Cascadia Mono" panose="020B0609020000020004" pitchFamily="49" charset="0"/>
              </a:rPr>
              <a:t>; }</a:t>
            </a: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decimal</a:t>
            </a:r>
            <a:r>
              <a:rPr lang="en-GB" sz="1600" dirty="0">
                <a:solidFill>
                  <a:srgbClr val="000000"/>
                </a:solidFill>
                <a:latin typeface="Cascadia Mono" panose="020B0609020000020004" pitchFamily="49" charset="0"/>
              </a:rPr>
              <a:t> Asistencia { </a:t>
            </a:r>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set</a:t>
            </a:r>
            <a:r>
              <a:rPr lang="en-GB"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decimal</a:t>
            </a:r>
            <a:r>
              <a:rPr lang="en-US" sz="1600" dirty="0">
                <a:solidFill>
                  <a:srgbClr val="000000"/>
                </a:solidFill>
                <a:latin typeface="Cascadia Mono" panose="020B0609020000020004" pitchFamily="49" charset="0"/>
              </a:rPr>
              <a:t> TrabajoPractico { </a:t>
            </a:r>
            <a:r>
              <a:rPr lang="en-US" sz="1600" dirty="0">
                <a:solidFill>
                  <a:srgbClr val="0000FF"/>
                </a:solidFill>
                <a:latin typeface="Cascadia Mono" panose="020B0609020000020004" pitchFamily="49" charset="0"/>
              </a:rPr>
              <a:t>get</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set</a:t>
            </a:r>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decimal</a:t>
            </a:r>
            <a:r>
              <a:rPr lang="en-US" sz="1600" dirty="0">
                <a:solidFill>
                  <a:srgbClr val="000000"/>
                </a:solidFill>
                <a:latin typeface="Cascadia Mono" panose="020B0609020000020004" pitchFamily="49" charset="0"/>
              </a:rPr>
              <a:t> ExamenParcial { </a:t>
            </a:r>
            <a:r>
              <a:rPr lang="en-US" sz="1600" dirty="0">
                <a:solidFill>
                  <a:srgbClr val="0000FF"/>
                </a:solidFill>
                <a:latin typeface="Cascadia Mono" panose="020B0609020000020004" pitchFamily="49" charset="0"/>
              </a:rPr>
              <a:t>get</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set</a:t>
            </a:r>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decimal</a:t>
            </a:r>
            <a:r>
              <a:rPr lang="en-US" sz="1600" dirty="0">
                <a:solidFill>
                  <a:srgbClr val="000000"/>
                </a:solidFill>
                <a:latin typeface="Cascadia Mono" panose="020B0609020000020004" pitchFamily="49" charset="0"/>
              </a:rPr>
              <a:t> ExamenFinal { </a:t>
            </a:r>
            <a:r>
              <a:rPr lang="en-US" sz="1600" dirty="0">
                <a:solidFill>
                  <a:srgbClr val="0000FF"/>
                </a:solidFill>
                <a:latin typeface="Cascadia Mono" panose="020B0609020000020004" pitchFamily="49" charset="0"/>
              </a:rPr>
              <a:t>get</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set</a:t>
            </a:r>
            <a:r>
              <a:rPr lang="en-US" sz="1600" dirty="0">
                <a:solidFill>
                  <a:srgbClr val="000000"/>
                </a:solidFill>
                <a:latin typeface="Cascadia Mono" panose="020B0609020000020004" pitchFamily="49" charset="0"/>
              </a:rPr>
              <a:t>; }</a:t>
            </a: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decimal</a:t>
            </a:r>
            <a:r>
              <a:rPr lang="en-GB" sz="1600" dirty="0">
                <a:solidFill>
                  <a:srgbClr val="000000"/>
                </a:solidFill>
                <a:latin typeface="Cascadia Mono" panose="020B0609020000020004" pitchFamily="49" charset="0"/>
              </a:rPr>
              <a:t> NotaFinal { </a:t>
            </a:r>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set</a:t>
            </a:r>
            <a:r>
              <a:rPr lang="en-GB"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a:t>
            </a:r>
          </a:p>
        </p:txBody>
      </p:sp>
      <p:sp>
        <p:nvSpPr>
          <p:cNvPr id="4" name="CuadroTexto 3">
            <a:extLst>
              <a:ext uri="{FF2B5EF4-FFF2-40B4-BE49-F238E27FC236}">
                <a16:creationId xmlns:a16="http://schemas.microsoft.com/office/drawing/2014/main" id="{FBD0AB05-8C88-6FF6-2D43-197BFCBA804C}"/>
              </a:ext>
            </a:extLst>
          </p:cNvPr>
          <p:cNvSpPr txBox="1"/>
          <p:nvPr/>
        </p:nvSpPr>
        <p:spPr>
          <a:xfrm>
            <a:off x="7161291" y="446403"/>
            <a:ext cx="4499572" cy="954107"/>
          </a:xfrm>
          <a:prstGeom prst="rect">
            <a:avLst/>
          </a:prstGeom>
          <a:noFill/>
        </p:spPr>
        <p:txBody>
          <a:bodyPr wrap="square" rtlCol="0">
            <a:spAutoFit/>
          </a:bodyPr>
          <a:lstStyle/>
          <a:p>
            <a:pPr algn="ctr"/>
            <a:r>
              <a:rPr lang="en-US" sz="2800" dirty="0">
                <a:highlight>
                  <a:srgbClr val="FFFF00"/>
                </a:highlight>
                <a:latin typeface="Cascadia Mono" panose="020B0609020000020004" pitchFamily="49" charset="0"/>
              </a:rPr>
              <a:t>Codigo de la:</a:t>
            </a:r>
          </a:p>
          <a:p>
            <a:pPr algn="ctr"/>
            <a:r>
              <a:rPr lang="en-US" sz="2800" dirty="0">
                <a:solidFill>
                  <a:srgbClr val="0000FF"/>
                </a:solidFill>
                <a:latin typeface="Cascadia Mono" panose="020B0609020000020004" pitchFamily="49" charset="0"/>
              </a:rPr>
              <a:t>class</a:t>
            </a:r>
            <a:r>
              <a:rPr lang="en-US" sz="2800" dirty="0">
                <a:solidFill>
                  <a:srgbClr val="000000"/>
                </a:solidFill>
                <a:latin typeface="Cascadia Mono" panose="020B0609020000020004" pitchFamily="49" charset="0"/>
              </a:rPr>
              <a:t> </a:t>
            </a:r>
            <a:r>
              <a:rPr lang="en-US" sz="2800" dirty="0">
                <a:solidFill>
                  <a:srgbClr val="2B91AF"/>
                </a:solidFill>
                <a:latin typeface="Cascadia Mono" panose="020B0609020000020004" pitchFamily="49" charset="0"/>
              </a:rPr>
              <a:t>Calificacion</a:t>
            </a:r>
            <a:endParaRPr lang="en-US" sz="2800" dirty="0"/>
          </a:p>
        </p:txBody>
      </p:sp>
    </p:spTree>
    <p:extLst>
      <p:ext uri="{BB962C8B-B14F-4D97-AF65-F5344CB8AC3E}">
        <p14:creationId xmlns:p14="http://schemas.microsoft.com/office/powerpoint/2010/main" val="2837114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A7E02C6F-4449-42F8-98E9-0DBAEFD1E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361" y="471074"/>
            <a:ext cx="9507277" cy="5915851"/>
          </a:xfrm>
          <a:prstGeom prst="rect">
            <a:avLst/>
          </a:prstGeom>
        </p:spPr>
      </p:pic>
      <p:sp>
        <p:nvSpPr>
          <p:cNvPr id="2" name="Rectángulo 1">
            <a:extLst>
              <a:ext uri="{FF2B5EF4-FFF2-40B4-BE49-F238E27FC236}">
                <a16:creationId xmlns:a16="http://schemas.microsoft.com/office/drawing/2014/main" id="{EB994AB7-3539-49E0-AD37-D2665184D144}"/>
              </a:ext>
            </a:extLst>
          </p:cNvPr>
          <p:cNvSpPr/>
          <p:nvPr/>
        </p:nvSpPr>
        <p:spPr>
          <a:xfrm>
            <a:off x="3850783" y="3429000"/>
            <a:ext cx="3258355" cy="679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a:extLst>
              <a:ext uri="{FF2B5EF4-FFF2-40B4-BE49-F238E27FC236}">
                <a16:creationId xmlns:a16="http://schemas.microsoft.com/office/drawing/2014/main" id="{BC10614B-CC5A-42F1-9643-87005EC11349}"/>
              </a:ext>
            </a:extLst>
          </p:cNvPr>
          <p:cNvSpPr/>
          <p:nvPr/>
        </p:nvSpPr>
        <p:spPr>
          <a:xfrm>
            <a:off x="9800823" y="5821251"/>
            <a:ext cx="1048815" cy="4250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D0DCE973-8661-4A6B-A288-123AAA43FC93}"/>
              </a:ext>
            </a:extLst>
          </p:cNvPr>
          <p:cNvSpPr txBox="1"/>
          <p:nvPr/>
        </p:nvSpPr>
        <p:spPr>
          <a:xfrm>
            <a:off x="1342361" y="150081"/>
            <a:ext cx="9231194" cy="461665"/>
          </a:xfrm>
          <a:prstGeom prst="rect">
            <a:avLst/>
          </a:prstGeom>
          <a:noFill/>
        </p:spPr>
        <p:txBody>
          <a:bodyPr wrap="square" rtlCol="0">
            <a:spAutoFit/>
          </a:bodyPr>
          <a:lstStyle/>
          <a:p>
            <a:pPr algn="ctr"/>
            <a:r>
              <a:rPr lang="en-US" sz="2400" b="1" dirty="0"/>
              <a:t>Creamos nuestro Proyecto, le asignamos un Nombre y esperamos</a:t>
            </a:r>
            <a:endParaRPr lang="es-ES" sz="2400" b="1" dirty="0"/>
          </a:p>
        </p:txBody>
      </p:sp>
    </p:spTree>
    <p:extLst>
      <p:ext uri="{BB962C8B-B14F-4D97-AF65-F5344CB8AC3E}">
        <p14:creationId xmlns:p14="http://schemas.microsoft.com/office/powerpoint/2010/main" val="35835497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65DAD1-BEE4-423D-9572-B1D3021A5160}"/>
              </a:ext>
            </a:extLst>
          </p:cNvPr>
          <p:cNvSpPr txBox="1"/>
          <p:nvPr/>
        </p:nvSpPr>
        <p:spPr>
          <a:xfrm>
            <a:off x="239806" y="112087"/>
            <a:ext cx="11712388" cy="6632585"/>
          </a:xfrm>
          <a:prstGeom prst="rect">
            <a:avLst/>
          </a:prstGeom>
          <a:noFill/>
        </p:spPr>
        <p:txBody>
          <a:bodyPr wrap="square">
            <a:spAutoFit/>
          </a:bodyPr>
          <a:lstStyle/>
          <a:p>
            <a:r>
              <a:rPr lang="en-US" sz="500" dirty="0">
                <a:solidFill>
                  <a:srgbClr val="0000FF"/>
                </a:solidFill>
                <a:latin typeface="Cascadia Mono" panose="020B0609020000020004" pitchFamily="49" charset="0"/>
              </a:rPr>
              <a:t>using</a:t>
            </a:r>
            <a:r>
              <a:rPr lang="en-US" sz="500" dirty="0">
                <a:solidFill>
                  <a:srgbClr val="000000"/>
                </a:solidFill>
                <a:latin typeface="Cascadia Mono" panose="020B0609020000020004" pitchFamily="49" charset="0"/>
              </a:rPr>
              <a:t> System;</a:t>
            </a:r>
          </a:p>
          <a:p>
            <a:r>
              <a:rPr lang="en-US" sz="500" dirty="0">
                <a:solidFill>
                  <a:srgbClr val="0000FF"/>
                </a:solidFill>
                <a:latin typeface="Cascadia Mono" panose="020B0609020000020004" pitchFamily="49" charset="0"/>
              </a:rPr>
              <a:t>using</a:t>
            </a:r>
            <a:r>
              <a:rPr lang="en-US" sz="500" dirty="0">
                <a:solidFill>
                  <a:srgbClr val="000000"/>
                </a:solidFill>
                <a:latin typeface="Cascadia Mono" panose="020B0609020000020004" pitchFamily="49" charset="0"/>
              </a:rPr>
              <a:t> System.Collections.Generic;</a:t>
            </a:r>
          </a:p>
          <a:p>
            <a:r>
              <a:rPr lang="en-US" sz="500" dirty="0">
                <a:solidFill>
                  <a:srgbClr val="0000FF"/>
                </a:solidFill>
                <a:latin typeface="Cascadia Mono" panose="020B0609020000020004" pitchFamily="49" charset="0"/>
              </a:rPr>
              <a:t>using</a:t>
            </a:r>
            <a:r>
              <a:rPr lang="en-US" sz="500" dirty="0">
                <a:solidFill>
                  <a:srgbClr val="000000"/>
                </a:solidFill>
                <a:latin typeface="Cascadia Mono" panose="020B0609020000020004" pitchFamily="49" charset="0"/>
              </a:rPr>
              <a:t> System.Linq;</a:t>
            </a:r>
          </a:p>
          <a:p>
            <a:r>
              <a:rPr lang="en-US" sz="500" dirty="0">
                <a:solidFill>
                  <a:srgbClr val="0000FF"/>
                </a:solidFill>
                <a:latin typeface="Cascadia Mono" panose="020B0609020000020004" pitchFamily="49" charset="0"/>
              </a:rPr>
              <a:t>using</a:t>
            </a:r>
            <a:r>
              <a:rPr lang="en-US" sz="500" dirty="0">
                <a:solidFill>
                  <a:srgbClr val="000000"/>
                </a:solidFill>
                <a:latin typeface="Cascadia Mono" panose="020B0609020000020004" pitchFamily="49" charset="0"/>
              </a:rPr>
              <a:t> System.Threading.Tasks;</a:t>
            </a:r>
          </a:p>
          <a:p>
            <a:r>
              <a:rPr lang="en-US" sz="500" dirty="0">
                <a:solidFill>
                  <a:srgbClr val="0000FF"/>
                </a:solidFill>
                <a:latin typeface="Cascadia Mono" panose="020B0609020000020004" pitchFamily="49" charset="0"/>
              </a:rPr>
              <a:t>using</a:t>
            </a:r>
            <a:r>
              <a:rPr lang="en-US" sz="500" dirty="0">
                <a:solidFill>
                  <a:srgbClr val="000000"/>
                </a:solidFill>
                <a:latin typeface="Cascadia Mono" panose="020B0609020000020004" pitchFamily="49" charset="0"/>
              </a:rPr>
              <a:t> Xamarin.Forms;</a:t>
            </a:r>
          </a:p>
          <a:p>
            <a:r>
              <a:rPr lang="en-US" sz="500" dirty="0">
                <a:solidFill>
                  <a:srgbClr val="0000FF"/>
                </a:solidFill>
                <a:latin typeface="Cascadia Mono" panose="020B0609020000020004" pitchFamily="49" charset="0"/>
              </a:rPr>
              <a:t>using</a:t>
            </a:r>
            <a:r>
              <a:rPr lang="en-US" sz="500" dirty="0">
                <a:solidFill>
                  <a:srgbClr val="000000"/>
                </a:solidFill>
                <a:latin typeface="Cascadia Mono" panose="020B0609020000020004" pitchFamily="49" charset="0"/>
              </a:rPr>
              <a:t> Xamarin.Forms.Xaml;</a:t>
            </a:r>
          </a:p>
          <a:p>
            <a:r>
              <a:rPr lang="en-US" sz="500" dirty="0">
                <a:solidFill>
                  <a:srgbClr val="0000FF"/>
                </a:solidFill>
                <a:latin typeface="Cascadia Mono" panose="020B0609020000020004" pitchFamily="49" charset="0"/>
              </a:rPr>
              <a:t>using</a:t>
            </a:r>
            <a:r>
              <a:rPr lang="en-US" sz="500" dirty="0">
                <a:solidFill>
                  <a:srgbClr val="000000"/>
                </a:solidFill>
                <a:latin typeface="Cascadia Mono" panose="020B0609020000020004" pitchFamily="49" charset="0"/>
              </a:rPr>
              <a:t> System.Data.SqlClient;</a:t>
            </a:r>
          </a:p>
          <a:p>
            <a:endParaRPr lang="en-US" sz="500" dirty="0">
              <a:solidFill>
                <a:srgbClr val="000000"/>
              </a:solidFill>
              <a:latin typeface="Cascadia Mono" panose="020B0609020000020004" pitchFamily="49" charset="0"/>
            </a:endParaRPr>
          </a:p>
          <a:p>
            <a:r>
              <a:rPr lang="en-US" sz="500" dirty="0">
                <a:solidFill>
                  <a:srgbClr val="0000FF"/>
                </a:solidFill>
                <a:latin typeface="Cascadia Mono" panose="020B0609020000020004" pitchFamily="49" charset="0"/>
              </a:rPr>
              <a:t>namespace</a:t>
            </a:r>
            <a:r>
              <a:rPr lang="en-US" sz="500" dirty="0">
                <a:solidFill>
                  <a:srgbClr val="000000"/>
                </a:solidFill>
                <a:latin typeface="Cascadia Mono" panose="020B0609020000020004" pitchFamily="49" charset="0"/>
              </a:rPr>
              <a:t> SISTEMA_CALIFICACION_UNIV</a:t>
            </a:r>
          </a:p>
          <a:p>
            <a:r>
              <a:rPr lang="en-US" sz="500" dirty="0">
                <a:solidFill>
                  <a:srgbClr val="000000"/>
                </a:solidFill>
                <a:latin typeface="Cascadia Mono" panose="020B0609020000020004" pitchFamily="49" charset="0"/>
              </a:rPr>
              <a:t>{</a:t>
            </a:r>
          </a:p>
          <a:p>
            <a:r>
              <a:rPr lang="en-US" sz="500" dirty="0">
                <a:solidFill>
                  <a:srgbClr val="000000"/>
                </a:solidFill>
                <a:latin typeface="Cascadia Mono" panose="020B0609020000020004" pitchFamily="49" charset="0"/>
              </a:rPr>
              <a:t>    [XamlCompilation(XamlCompilationOptions.Compile)]</a:t>
            </a:r>
          </a:p>
          <a:p>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public</a:t>
            </a:r>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partial</a:t>
            </a:r>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class</a:t>
            </a:r>
            <a:r>
              <a:rPr lang="en-US" sz="500" dirty="0">
                <a:solidFill>
                  <a:srgbClr val="000000"/>
                </a:solidFill>
                <a:latin typeface="Cascadia Mono" panose="020B0609020000020004" pitchFamily="49" charset="0"/>
              </a:rPr>
              <a:t> </a:t>
            </a:r>
            <a:r>
              <a:rPr lang="en-US" sz="500" dirty="0">
                <a:solidFill>
                  <a:srgbClr val="2B91AF"/>
                </a:solidFill>
                <a:latin typeface="Cascadia Mono" panose="020B0609020000020004" pitchFamily="49" charset="0"/>
              </a:rPr>
              <a:t>Reporte</a:t>
            </a:r>
            <a:r>
              <a:rPr lang="en-US" sz="500" dirty="0">
                <a:solidFill>
                  <a:srgbClr val="000000"/>
                </a:solidFill>
                <a:latin typeface="Cascadia Mono" panose="020B0609020000020004" pitchFamily="49" charset="0"/>
              </a:rPr>
              <a:t> : ContentPage</a:t>
            </a:r>
          </a:p>
          <a:p>
            <a:r>
              <a:rPr lang="en-US" sz="500" dirty="0">
                <a:solidFill>
                  <a:srgbClr val="000000"/>
                </a:solidFill>
                <a:latin typeface="Cascadia Mono" panose="020B0609020000020004" pitchFamily="49" charset="0"/>
              </a:rPr>
              <a:t>    {</a:t>
            </a:r>
          </a:p>
          <a:p>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private</a:t>
            </a:r>
            <a:r>
              <a:rPr lang="en-US" sz="500" dirty="0">
                <a:solidFill>
                  <a:srgbClr val="000000"/>
                </a:solidFill>
                <a:latin typeface="Cascadia Mono" panose="020B0609020000020004" pitchFamily="49" charset="0"/>
              </a:rPr>
              <a:t> List&lt;Calificacion&gt; calificaciones;</a:t>
            </a:r>
          </a:p>
          <a:p>
            <a:endParaRPr lang="en-US" sz="500" dirty="0">
              <a:solidFill>
                <a:srgbClr val="000000"/>
              </a:solidFill>
              <a:latin typeface="Cascadia Mono" panose="020B0609020000020004" pitchFamily="49" charset="0"/>
            </a:endParaRPr>
          </a:p>
          <a:p>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public</a:t>
            </a:r>
            <a:r>
              <a:rPr lang="en-US" sz="500" dirty="0">
                <a:solidFill>
                  <a:srgbClr val="000000"/>
                </a:solidFill>
                <a:latin typeface="Cascadia Mono" panose="020B0609020000020004" pitchFamily="49" charset="0"/>
              </a:rPr>
              <a:t> </a:t>
            </a:r>
            <a:r>
              <a:rPr lang="en-US" sz="500" dirty="0">
                <a:solidFill>
                  <a:srgbClr val="2B91AF"/>
                </a:solidFill>
                <a:latin typeface="Cascadia Mono" panose="020B0609020000020004" pitchFamily="49" charset="0"/>
              </a:rPr>
              <a:t>Reporte</a:t>
            </a:r>
            <a:r>
              <a:rPr lang="en-US" sz="500" dirty="0">
                <a:solidFill>
                  <a:srgbClr val="000000"/>
                </a:solidFill>
                <a:latin typeface="Cascadia Mono" panose="020B0609020000020004" pitchFamily="49" charset="0"/>
              </a:rPr>
              <a:t>()</a:t>
            </a:r>
          </a:p>
          <a:p>
            <a:r>
              <a:rPr lang="en-US" sz="500" dirty="0">
                <a:solidFill>
                  <a:srgbClr val="000000"/>
                </a:solidFill>
                <a:latin typeface="Cascadia Mono" panose="020B0609020000020004" pitchFamily="49" charset="0"/>
              </a:rPr>
              <a:t>        {</a:t>
            </a:r>
          </a:p>
          <a:p>
            <a:r>
              <a:rPr lang="en-US" sz="500" dirty="0">
                <a:solidFill>
                  <a:srgbClr val="000000"/>
                </a:solidFill>
                <a:latin typeface="Cascadia Mono" panose="020B0609020000020004" pitchFamily="49" charset="0"/>
              </a:rPr>
              <a:t>            InitializeComponent();</a:t>
            </a:r>
          </a:p>
          <a:p>
            <a:r>
              <a:rPr lang="en-US" sz="500" dirty="0">
                <a:solidFill>
                  <a:srgbClr val="000000"/>
                </a:solidFill>
                <a:latin typeface="Cascadia Mono" panose="020B0609020000020004" pitchFamily="49" charset="0"/>
              </a:rPr>
              <a:t>        }</a:t>
            </a:r>
          </a:p>
          <a:p>
            <a:endParaRPr lang="en-US" sz="500" dirty="0">
              <a:solidFill>
                <a:srgbClr val="000000"/>
              </a:solidFill>
              <a:latin typeface="Cascadia Mono" panose="020B0609020000020004" pitchFamily="49" charset="0"/>
            </a:endParaRPr>
          </a:p>
          <a:p>
            <a:r>
              <a:rPr lang="en-GB" sz="500" dirty="0">
                <a:solidFill>
                  <a:srgbClr val="000000"/>
                </a:solidFill>
                <a:latin typeface="Cascadia Mono" panose="020B0609020000020004" pitchFamily="49" charset="0"/>
              </a:rPr>
              <a:t>        </a:t>
            </a:r>
            <a:r>
              <a:rPr lang="en-GB" sz="500" dirty="0">
                <a:solidFill>
                  <a:srgbClr val="0000FF"/>
                </a:solidFill>
                <a:latin typeface="Cascadia Mono" panose="020B0609020000020004" pitchFamily="49" charset="0"/>
              </a:rPr>
              <a:t>protected</a:t>
            </a:r>
            <a:r>
              <a:rPr lang="en-GB" sz="500" dirty="0">
                <a:solidFill>
                  <a:srgbClr val="000000"/>
                </a:solidFill>
                <a:latin typeface="Cascadia Mono" panose="020B0609020000020004" pitchFamily="49" charset="0"/>
              </a:rPr>
              <a:t> </a:t>
            </a:r>
            <a:r>
              <a:rPr lang="en-GB" sz="500" dirty="0">
                <a:solidFill>
                  <a:srgbClr val="0000FF"/>
                </a:solidFill>
                <a:latin typeface="Cascadia Mono" panose="020B0609020000020004" pitchFamily="49" charset="0"/>
              </a:rPr>
              <a:t>override</a:t>
            </a:r>
            <a:r>
              <a:rPr lang="en-GB" sz="500" dirty="0">
                <a:solidFill>
                  <a:srgbClr val="000000"/>
                </a:solidFill>
                <a:latin typeface="Cascadia Mono" panose="020B0609020000020004" pitchFamily="49" charset="0"/>
              </a:rPr>
              <a:t> </a:t>
            </a:r>
            <a:r>
              <a:rPr lang="en-GB" sz="500" dirty="0">
                <a:solidFill>
                  <a:srgbClr val="0000FF"/>
                </a:solidFill>
                <a:latin typeface="Cascadia Mono" panose="020B0609020000020004" pitchFamily="49" charset="0"/>
              </a:rPr>
              <a:t>async</a:t>
            </a:r>
            <a:r>
              <a:rPr lang="en-GB" sz="500" dirty="0">
                <a:solidFill>
                  <a:srgbClr val="000000"/>
                </a:solidFill>
                <a:latin typeface="Cascadia Mono" panose="020B0609020000020004" pitchFamily="49" charset="0"/>
              </a:rPr>
              <a:t> </a:t>
            </a:r>
            <a:r>
              <a:rPr lang="en-GB" sz="500" dirty="0">
                <a:solidFill>
                  <a:srgbClr val="0000FF"/>
                </a:solidFill>
                <a:latin typeface="Cascadia Mono" panose="020B0609020000020004" pitchFamily="49" charset="0"/>
              </a:rPr>
              <a:t>void</a:t>
            </a:r>
            <a:r>
              <a:rPr lang="en-GB" sz="500" dirty="0">
                <a:solidFill>
                  <a:srgbClr val="000000"/>
                </a:solidFill>
                <a:latin typeface="Cascadia Mono" panose="020B0609020000020004" pitchFamily="49" charset="0"/>
              </a:rPr>
              <a:t> OnAppearing()</a:t>
            </a:r>
          </a:p>
          <a:p>
            <a:r>
              <a:rPr lang="en-US" sz="500" dirty="0">
                <a:solidFill>
                  <a:srgbClr val="000000"/>
                </a:solidFill>
                <a:latin typeface="Cascadia Mono" panose="020B0609020000020004" pitchFamily="49" charset="0"/>
              </a:rPr>
              <a:t>        {</a:t>
            </a:r>
          </a:p>
          <a:p>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base</a:t>
            </a:r>
            <a:r>
              <a:rPr lang="en-US" sz="500" dirty="0">
                <a:solidFill>
                  <a:srgbClr val="000000"/>
                </a:solidFill>
                <a:latin typeface="Cascadia Mono" panose="020B0609020000020004" pitchFamily="49" charset="0"/>
              </a:rPr>
              <a:t>.OnAppearing();</a:t>
            </a:r>
          </a:p>
          <a:p>
            <a:endParaRPr lang="en-US" sz="500" dirty="0">
              <a:solidFill>
                <a:srgbClr val="000000"/>
              </a:solidFill>
              <a:latin typeface="Cascadia Mono" panose="020B0609020000020004" pitchFamily="49" charset="0"/>
            </a:endParaRPr>
          </a:p>
          <a:p>
            <a:r>
              <a:rPr lang="en-US" sz="500" dirty="0">
                <a:solidFill>
                  <a:srgbClr val="000000"/>
                </a:solidFill>
                <a:latin typeface="Cascadia Mono" panose="020B0609020000020004" pitchFamily="49" charset="0"/>
              </a:rPr>
              <a:t>            </a:t>
            </a:r>
            <a:r>
              <a:rPr lang="en-US" sz="500" dirty="0">
                <a:solidFill>
                  <a:srgbClr val="008000"/>
                </a:solidFill>
                <a:latin typeface="Cascadia Mono" panose="020B0609020000020004" pitchFamily="49" charset="0"/>
              </a:rPr>
              <a:t>// Mostrar el ActivityIndicator</a:t>
            </a:r>
            <a:endParaRPr lang="en-US" sz="500" dirty="0">
              <a:solidFill>
                <a:srgbClr val="000000"/>
              </a:solidFill>
              <a:latin typeface="Cascadia Mono" panose="020B0609020000020004" pitchFamily="49" charset="0"/>
            </a:endParaRPr>
          </a:p>
          <a:p>
            <a:r>
              <a:rPr lang="en-US" sz="500" dirty="0">
                <a:solidFill>
                  <a:srgbClr val="000000"/>
                </a:solidFill>
                <a:latin typeface="Cascadia Mono" panose="020B0609020000020004" pitchFamily="49" charset="0"/>
              </a:rPr>
              <a:t>            LoadingActivityIndicator.IsRunning = </a:t>
            </a:r>
            <a:r>
              <a:rPr lang="en-US" sz="500" dirty="0">
                <a:solidFill>
                  <a:srgbClr val="0000FF"/>
                </a:solidFill>
                <a:latin typeface="Cascadia Mono" panose="020B0609020000020004" pitchFamily="49" charset="0"/>
              </a:rPr>
              <a:t>true</a:t>
            </a:r>
            <a:r>
              <a:rPr lang="en-US" sz="500" dirty="0">
                <a:solidFill>
                  <a:srgbClr val="000000"/>
                </a:solidFill>
                <a:latin typeface="Cascadia Mono" panose="020B0609020000020004" pitchFamily="49" charset="0"/>
              </a:rPr>
              <a:t>;</a:t>
            </a:r>
          </a:p>
          <a:p>
            <a:r>
              <a:rPr lang="en-US" sz="500" dirty="0">
                <a:solidFill>
                  <a:srgbClr val="000000"/>
                </a:solidFill>
                <a:latin typeface="Cascadia Mono" panose="020B0609020000020004" pitchFamily="49" charset="0"/>
              </a:rPr>
              <a:t>            LoadingActivityIndicator.IsVisible = </a:t>
            </a:r>
            <a:r>
              <a:rPr lang="en-US" sz="500" dirty="0">
                <a:solidFill>
                  <a:srgbClr val="0000FF"/>
                </a:solidFill>
                <a:latin typeface="Cascadia Mono" panose="020B0609020000020004" pitchFamily="49" charset="0"/>
              </a:rPr>
              <a:t>true</a:t>
            </a:r>
            <a:r>
              <a:rPr lang="en-US" sz="500" dirty="0">
                <a:solidFill>
                  <a:srgbClr val="000000"/>
                </a:solidFill>
                <a:latin typeface="Cascadia Mono" panose="020B0609020000020004" pitchFamily="49" charset="0"/>
              </a:rPr>
              <a:t>;</a:t>
            </a:r>
          </a:p>
          <a:p>
            <a:endParaRPr lang="en-US"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 Realizar una consulta a la base de datos para obtener las calificaciones</a:t>
            </a:r>
            <a:endParaRPr lang="es-ES" sz="500" dirty="0">
              <a:solidFill>
                <a:srgbClr val="000000"/>
              </a:solidFill>
              <a:latin typeface="Cascadia Mono" panose="020B0609020000020004" pitchFamily="49" charset="0"/>
            </a:endParaRPr>
          </a:p>
          <a:p>
            <a:r>
              <a:rPr lang="en-US" sz="500" dirty="0">
                <a:solidFill>
                  <a:srgbClr val="000000"/>
                </a:solidFill>
                <a:latin typeface="Cascadia Mono" panose="020B0609020000020004" pitchFamily="49" charset="0"/>
              </a:rPr>
              <a:t>            calificaciones = </a:t>
            </a:r>
            <a:r>
              <a:rPr lang="en-US" sz="500" dirty="0">
                <a:solidFill>
                  <a:srgbClr val="0000FF"/>
                </a:solidFill>
                <a:latin typeface="Cascadia Mono" panose="020B0609020000020004" pitchFamily="49" charset="0"/>
              </a:rPr>
              <a:t>await</a:t>
            </a:r>
            <a:r>
              <a:rPr lang="en-US" sz="500" dirty="0">
                <a:solidFill>
                  <a:srgbClr val="000000"/>
                </a:solidFill>
                <a:latin typeface="Cascadia Mono" panose="020B0609020000020004" pitchFamily="49" charset="0"/>
              </a:rPr>
              <a:t> ObtenerCalificacionesDesdeBaseDeDatosAsync();</a:t>
            </a:r>
          </a:p>
          <a:p>
            <a:endParaRPr lang="en-US"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 Establecer la lista de calificaciones como origen de datos del ListView</a:t>
            </a:r>
            <a:endParaRPr lang="es-ES" sz="500" dirty="0">
              <a:solidFill>
                <a:srgbClr val="000000"/>
              </a:solidFill>
              <a:latin typeface="Cascadia Mono" panose="020B0609020000020004" pitchFamily="49" charset="0"/>
            </a:endParaRPr>
          </a:p>
          <a:p>
            <a:r>
              <a:rPr lang="en-US" sz="500" dirty="0">
                <a:solidFill>
                  <a:srgbClr val="000000"/>
                </a:solidFill>
                <a:latin typeface="Cascadia Mono" panose="020B0609020000020004" pitchFamily="49" charset="0"/>
              </a:rPr>
              <a:t>            NotasListView.ItemsSource = calificaciones;</a:t>
            </a:r>
          </a:p>
          <a:p>
            <a:endParaRPr lang="en-US" sz="500" dirty="0">
              <a:solidFill>
                <a:srgbClr val="000000"/>
              </a:solidFill>
              <a:latin typeface="Cascadia Mono" panose="020B0609020000020004" pitchFamily="49" charset="0"/>
            </a:endParaRPr>
          </a:p>
          <a:p>
            <a:r>
              <a:rPr lang="en-US" sz="500" dirty="0">
                <a:solidFill>
                  <a:srgbClr val="000000"/>
                </a:solidFill>
                <a:latin typeface="Cascadia Mono" panose="020B0609020000020004" pitchFamily="49" charset="0"/>
              </a:rPr>
              <a:t>            </a:t>
            </a:r>
            <a:r>
              <a:rPr lang="en-US" sz="500" dirty="0">
                <a:solidFill>
                  <a:srgbClr val="008000"/>
                </a:solidFill>
                <a:latin typeface="Cascadia Mono" panose="020B0609020000020004" pitchFamily="49" charset="0"/>
              </a:rPr>
              <a:t>// Ocultar el ActivityIndicator</a:t>
            </a:r>
            <a:endParaRPr lang="en-US" sz="500" dirty="0">
              <a:solidFill>
                <a:srgbClr val="000000"/>
              </a:solidFill>
              <a:latin typeface="Cascadia Mono" panose="020B0609020000020004" pitchFamily="49" charset="0"/>
            </a:endParaRPr>
          </a:p>
          <a:p>
            <a:r>
              <a:rPr lang="en-US" sz="500" dirty="0">
                <a:solidFill>
                  <a:srgbClr val="000000"/>
                </a:solidFill>
                <a:latin typeface="Cascadia Mono" panose="020B0609020000020004" pitchFamily="49" charset="0"/>
              </a:rPr>
              <a:t>            LoadingActivityIndicator.IsRunning = </a:t>
            </a:r>
            <a:r>
              <a:rPr lang="en-US" sz="500" dirty="0">
                <a:solidFill>
                  <a:srgbClr val="0000FF"/>
                </a:solidFill>
                <a:latin typeface="Cascadia Mono" panose="020B0609020000020004" pitchFamily="49" charset="0"/>
              </a:rPr>
              <a:t>false</a:t>
            </a:r>
            <a:r>
              <a:rPr lang="en-US" sz="500" dirty="0">
                <a:solidFill>
                  <a:srgbClr val="000000"/>
                </a:solidFill>
                <a:latin typeface="Cascadia Mono" panose="020B0609020000020004" pitchFamily="49" charset="0"/>
              </a:rPr>
              <a:t>;</a:t>
            </a:r>
          </a:p>
          <a:p>
            <a:r>
              <a:rPr lang="en-US" sz="500" dirty="0">
                <a:solidFill>
                  <a:srgbClr val="000000"/>
                </a:solidFill>
                <a:latin typeface="Cascadia Mono" panose="020B0609020000020004" pitchFamily="49" charset="0"/>
              </a:rPr>
              <a:t>            LoadingActivityIndicator.IsVisible = </a:t>
            </a:r>
            <a:r>
              <a:rPr lang="en-US" sz="500" dirty="0">
                <a:solidFill>
                  <a:srgbClr val="0000FF"/>
                </a:solidFill>
                <a:latin typeface="Cascadia Mono" panose="020B0609020000020004" pitchFamily="49" charset="0"/>
              </a:rPr>
              <a:t>false</a:t>
            </a:r>
            <a:r>
              <a:rPr lang="en-US" sz="500" dirty="0">
                <a:solidFill>
                  <a:srgbClr val="000000"/>
                </a:solidFill>
                <a:latin typeface="Cascadia Mono" panose="020B0609020000020004" pitchFamily="49" charset="0"/>
              </a:rPr>
              <a:t>;</a:t>
            </a:r>
          </a:p>
          <a:p>
            <a:r>
              <a:rPr lang="en-US" sz="500" dirty="0">
                <a:solidFill>
                  <a:srgbClr val="000000"/>
                </a:solidFill>
                <a:latin typeface="Cascadia Mono" panose="020B0609020000020004" pitchFamily="49" charset="0"/>
              </a:rPr>
              <a:t>        }</a:t>
            </a:r>
          </a:p>
          <a:p>
            <a:endParaRPr lang="en-US"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8000"/>
                </a:solidFill>
                <a:latin typeface="Cascadia Mono" panose="020B0609020000020004" pitchFamily="49" charset="0"/>
              </a:rPr>
              <a:t>// Función para obtener las calificaciones desde la base de datos</a:t>
            </a:r>
            <a:endParaRPr lang="es-ES"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00FF"/>
                </a:solidFill>
                <a:latin typeface="Cascadia Mono" panose="020B0609020000020004" pitchFamily="49" charset="0"/>
              </a:rPr>
              <a:t>private</a:t>
            </a:r>
            <a:r>
              <a:rPr lang="es-ES" sz="500" dirty="0">
                <a:solidFill>
                  <a:srgbClr val="000000"/>
                </a:solidFill>
                <a:latin typeface="Cascadia Mono" panose="020B0609020000020004" pitchFamily="49" charset="0"/>
              </a:rPr>
              <a:t> </a:t>
            </a:r>
            <a:r>
              <a:rPr lang="es-ES" sz="500" dirty="0">
                <a:solidFill>
                  <a:srgbClr val="0000FF"/>
                </a:solidFill>
                <a:latin typeface="Cascadia Mono" panose="020B0609020000020004" pitchFamily="49" charset="0"/>
              </a:rPr>
              <a:t>async</a:t>
            </a:r>
            <a:r>
              <a:rPr lang="es-ES" sz="500" dirty="0">
                <a:solidFill>
                  <a:srgbClr val="000000"/>
                </a:solidFill>
                <a:latin typeface="Cascadia Mono" panose="020B0609020000020004" pitchFamily="49" charset="0"/>
              </a:rPr>
              <a:t> Task&lt;List&lt;Calificacion&gt;&gt; ObtenerCalificacionesDesdeBaseDeDatosAsync()</a:t>
            </a:r>
          </a:p>
          <a:p>
            <a:r>
              <a:rPr lang="en-US" sz="500" dirty="0">
                <a:solidFill>
                  <a:srgbClr val="000000"/>
                </a:solidFill>
                <a:latin typeface="Cascadia Mono" panose="020B0609020000020004" pitchFamily="49" charset="0"/>
              </a:rPr>
              <a:t>        {</a:t>
            </a:r>
          </a:p>
          <a:p>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try</a:t>
            </a:r>
            <a:endParaRPr lang="en-US" sz="500" dirty="0">
              <a:solidFill>
                <a:srgbClr val="000000"/>
              </a:solidFill>
              <a:latin typeface="Cascadia Mono" panose="020B0609020000020004" pitchFamily="49" charset="0"/>
            </a:endParaRPr>
          </a:p>
          <a:p>
            <a:r>
              <a:rPr lang="en-US" sz="500" dirty="0">
                <a:solidFill>
                  <a:srgbClr val="000000"/>
                </a:solidFill>
                <a:latin typeface="Cascadia Mono" panose="020B0609020000020004" pitchFamily="49" charset="0"/>
              </a:rPr>
              <a:t>            {</a:t>
            </a:r>
          </a:p>
          <a:p>
            <a:r>
              <a:rPr lang="en-GB" sz="500" dirty="0">
                <a:solidFill>
                  <a:srgbClr val="000000"/>
                </a:solidFill>
                <a:latin typeface="Cascadia Mono" panose="020B0609020000020004" pitchFamily="49" charset="0"/>
              </a:rPr>
              <a:t>                </a:t>
            </a:r>
            <a:r>
              <a:rPr lang="en-GB" sz="500" dirty="0">
                <a:solidFill>
                  <a:srgbClr val="0000FF"/>
                </a:solidFill>
                <a:latin typeface="Cascadia Mono" panose="020B0609020000020004" pitchFamily="49" charset="0"/>
              </a:rPr>
              <a:t>string</a:t>
            </a:r>
            <a:r>
              <a:rPr lang="en-GB" sz="500" dirty="0">
                <a:solidFill>
                  <a:srgbClr val="000000"/>
                </a:solidFill>
                <a:latin typeface="Cascadia Mono" panose="020B0609020000020004" pitchFamily="49" charset="0"/>
              </a:rPr>
              <a:t> connectionString = </a:t>
            </a:r>
            <a:r>
              <a:rPr lang="en-GB" sz="500" dirty="0">
                <a:solidFill>
                  <a:srgbClr val="A31515"/>
                </a:solidFill>
                <a:latin typeface="Cascadia Mono" panose="020B0609020000020004" pitchFamily="49" charset="0"/>
              </a:rPr>
              <a:t>"Server=10.0.0.7,1433;Database=NOTAS;User Id=JUANCITO; Password=123456;"</a:t>
            </a:r>
            <a:r>
              <a:rPr lang="en-GB" sz="500" dirty="0">
                <a:solidFill>
                  <a:srgbClr val="000000"/>
                </a:solidFill>
                <a:latin typeface="Cascadia Mono" panose="020B0609020000020004" pitchFamily="49" charset="0"/>
              </a:rPr>
              <a:t>;</a:t>
            </a:r>
          </a:p>
          <a:p>
            <a:r>
              <a:rPr lang="es-ES" sz="500" dirty="0">
                <a:solidFill>
                  <a:srgbClr val="000000"/>
                </a:solidFill>
                <a:latin typeface="Cascadia Mono" panose="020B0609020000020004" pitchFamily="49" charset="0"/>
              </a:rPr>
              <a:t>                List&lt;Calificacion&gt; calificaciones = </a:t>
            </a:r>
            <a:r>
              <a:rPr lang="es-ES" sz="500" dirty="0">
                <a:solidFill>
                  <a:srgbClr val="0000FF"/>
                </a:solidFill>
                <a:latin typeface="Cascadia Mono" panose="020B0609020000020004" pitchFamily="49" charset="0"/>
              </a:rPr>
              <a:t>new</a:t>
            </a:r>
            <a:r>
              <a:rPr lang="es-ES" sz="500" dirty="0">
                <a:solidFill>
                  <a:srgbClr val="000000"/>
                </a:solidFill>
                <a:latin typeface="Cascadia Mono" panose="020B0609020000020004" pitchFamily="49" charset="0"/>
              </a:rPr>
              <a:t> List&lt;Calificacion&gt;();</a:t>
            </a:r>
          </a:p>
          <a:p>
            <a:endParaRPr lang="en-US" sz="500" dirty="0">
              <a:solidFill>
                <a:srgbClr val="000000"/>
              </a:solidFill>
              <a:latin typeface="Cascadia Mono" panose="020B0609020000020004" pitchFamily="49" charset="0"/>
            </a:endParaRPr>
          </a:p>
          <a:p>
            <a:r>
              <a:rPr lang="en-GB" sz="500" dirty="0">
                <a:solidFill>
                  <a:srgbClr val="000000"/>
                </a:solidFill>
                <a:latin typeface="Cascadia Mono" panose="020B0609020000020004" pitchFamily="49" charset="0"/>
              </a:rPr>
              <a:t>                </a:t>
            </a:r>
            <a:r>
              <a:rPr lang="en-GB" sz="500" dirty="0">
                <a:solidFill>
                  <a:srgbClr val="0000FF"/>
                </a:solidFill>
                <a:latin typeface="Cascadia Mono" panose="020B0609020000020004" pitchFamily="49" charset="0"/>
              </a:rPr>
              <a:t>using</a:t>
            </a:r>
            <a:r>
              <a:rPr lang="en-GB" sz="500" dirty="0">
                <a:solidFill>
                  <a:srgbClr val="000000"/>
                </a:solidFill>
                <a:latin typeface="Cascadia Mono" panose="020B0609020000020004" pitchFamily="49" charset="0"/>
              </a:rPr>
              <a:t> (SqlConnection connection = </a:t>
            </a:r>
            <a:r>
              <a:rPr lang="en-GB" sz="500" dirty="0">
                <a:solidFill>
                  <a:srgbClr val="0000FF"/>
                </a:solidFill>
                <a:latin typeface="Cascadia Mono" panose="020B0609020000020004" pitchFamily="49" charset="0"/>
              </a:rPr>
              <a:t>new</a:t>
            </a:r>
            <a:r>
              <a:rPr lang="en-GB" sz="500" dirty="0">
                <a:solidFill>
                  <a:srgbClr val="000000"/>
                </a:solidFill>
                <a:latin typeface="Cascadia Mono" panose="020B0609020000020004" pitchFamily="49" charset="0"/>
              </a:rPr>
              <a:t> SqlConnection(connectionString))</a:t>
            </a:r>
          </a:p>
          <a:p>
            <a:r>
              <a:rPr lang="en-US" sz="500" dirty="0">
                <a:solidFill>
                  <a:srgbClr val="000000"/>
                </a:solidFill>
                <a:latin typeface="Cascadia Mono" panose="020B0609020000020004" pitchFamily="49" charset="0"/>
              </a:rPr>
              <a:t>                {</a:t>
            </a:r>
          </a:p>
          <a:p>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await</a:t>
            </a:r>
            <a:r>
              <a:rPr lang="en-US" sz="500" dirty="0">
                <a:solidFill>
                  <a:srgbClr val="000000"/>
                </a:solidFill>
                <a:latin typeface="Cascadia Mono" panose="020B0609020000020004" pitchFamily="49" charset="0"/>
              </a:rPr>
              <a:t> connection.OpenAsync();</a:t>
            </a:r>
          </a:p>
          <a:p>
            <a:endParaRPr lang="en-US" sz="500" dirty="0">
              <a:solidFill>
                <a:srgbClr val="000000"/>
              </a:solidFill>
              <a:latin typeface="Cascadia Mono" panose="020B0609020000020004" pitchFamily="49" charset="0"/>
            </a:endParaRPr>
          </a:p>
          <a:p>
            <a:r>
              <a:rPr lang="en-GB" sz="500" dirty="0">
                <a:solidFill>
                  <a:srgbClr val="000000"/>
                </a:solidFill>
                <a:latin typeface="Cascadia Mono" panose="020B0609020000020004" pitchFamily="49" charset="0"/>
              </a:rPr>
              <a:t>                    </a:t>
            </a:r>
            <a:r>
              <a:rPr lang="en-GB" sz="500" dirty="0">
                <a:solidFill>
                  <a:srgbClr val="0000FF"/>
                </a:solidFill>
                <a:latin typeface="Cascadia Mono" panose="020B0609020000020004" pitchFamily="49" charset="0"/>
              </a:rPr>
              <a:t>string</a:t>
            </a:r>
            <a:r>
              <a:rPr lang="en-GB" sz="500" dirty="0">
                <a:solidFill>
                  <a:srgbClr val="000000"/>
                </a:solidFill>
                <a:latin typeface="Cascadia Mono" panose="020B0609020000020004" pitchFamily="49" charset="0"/>
              </a:rPr>
              <a:t> query = </a:t>
            </a:r>
            <a:r>
              <a:rPr lang="en-GB" sz="500" dirty="0">
                <a:solidFill>
                  <a:srgbClr val="A31515"/>
                </a:solidFill>
                <a:latin typeface="Cascadia Mono" panose="020B0609020000020004" pitchFamily="49" charset="0"/>
              </a:rPr>
              <a:t>"SELECT * FROM Calificaciones"</a:t>
            </a:r>
            <a:r>
              <a:rPr lang="en-GB" sz="500" dirty="0">
                <a:solidFill>
                  <a:srgbClr val="000000"/>
                </a:solidFill>
                <a:latin typeface="Cascadia Mono" panose="020B0609020000020004" pitchFamily="49" charset="0"/>
              </a:rPr>
              <a:t>;</a:t>
            </a:r>
          </a:p>
          <a:p>
            <a:r>
              <a:rPr lang="en-GB" sz="500" dirty="0">
                <a:solidFill>
                  <a:srgbClr val="000000"/>
                </a:solidFill>
                <a:latin typeface="Cascadia Mono" panose="020B0609020000020004" pitchFamily="49" charset="0"/>
              </a:rPr>
              <a:t>                    </a:t>
            </a:r>
            <a:r>
              <a:rPr lang="en-GB" sz="500" dirty="0">
                <a:solidFill>
                  <a:srgbClr val="0000FF"/>
                </a:solidFill>
                <a:latin typeface="Cascadia Mono" panose="020B0609020000020004" pitchFamily="49" charset="0"/>
              </a:rPr>
              <a:t>using</a:t>
            </a:r>
            <a:r>
              <a:rPr lang="en-GB" sz="500" dirty="0">
                <a:solidFill>
                  <a:srgbClr val="000000"/>
                </a:solidFill>
                <a:latin typeface="Cascadia Mono" panose="020B0609020000020004" pitchFamily="49" charset="0"/>
              </a:rPr>
              <a:t> (SqlCommand command = </a:t>
            </a:r>
            <a:r>
              <a:rPr lang="en-GB" sz="500" dirty="0">
                <a:solidFill>
                  <a:srgbClr val="0000FF"/>
                </a:solidFill>
                <a:latin typeface="Cascadia Mono" panose="020B0609020000020004" pitchFamily="49" charset="0"/>
              </a:rPr>
              <a:t>new</a:t>
            </a:r>
            <a:r>
              <a:rPr lang="en-GB" sz="500" dirty="0">
                <a:solidFill>
                  <a:srgbClr val="000000"/>
                </a:solidFill>
                <a:latin typeface="Cascadia Mono" panose="020B0609020000020004" pitchFamily="49" charset="0"/>
              </a:rPr>
              <a:t> SqlCommand(query, connection))</a:t>
            </a:r>
          </a:p>
          <a:p>
            <a:r>
              <a:rPr lang="en-GB" sz="500" dirty="0">
                <a:solidFill>
                  <a:srgbClr val="000000"/>
                </a:solidFill>
                <a:latin typeface="Cascadia Mono" panose="020B0609020000020004" pitchFamily="49" charset="0"/>
              </a:rPr>
              <a:t>                    </a:t>
            </a:r>
            <a:r>
              <a:rPr lang="en-GB" sz="500" dirty="0">
                <a:solidFill>
                  <a:srgbClr val="0000FF"/>
                </a:solidFill>
                <a:latin typeface="Cascadia Mono" panose="020B0609020000020004" pitchFamily="49" charset="0"/>
              </a:rPr>
              <a:t>using</a:t>
            </a:r>
            <a:r>
              <a:rPr lang="en-GB" sz="500" dirty="0">
                <a:solidFill>
                  <a:srgbClr val="000000"/>
                </a:solidFill>
                <a:latin typeface="Cascadia Mono" panose="020B0609020000020004" pitchFamily="49" charset="0"/>
              </a:rPr>
              <a:t> (SqlDataReader reader = </a:t>
            </a:r>
            <a:r>
              <a:rPr lang="en-GB" sz="500" dirty="0">
                <a:solidFill>
                  <a:srgbClr val="0000FF"/>
                </a:solidFill>
                <a:latin typeface="Cascadia Mono" panose="020B0609020000020004" pitchFamily="49" charset="0"/>
              </a:rPr>
              <a:t>await</a:t>
            </a:r>
            <a:r>
              <a:rPr lang="en-GB" sz="500" dirty="0">
                <a:solidFill>
                  <a:srgbClr val="000000"/>
                </a:solidFill>
                <a:latin typeface="Cascadia Mono" panose="020B0609020000020004" pitchFamily="49" charset="0"/>
              </a:rPr>
              <a:t> command.ExecuteReaderAsync())</a:t>
            </a:r>
          </a:p>
          <a:p>
            <a:r>
              <a:rPr lang="en-US" sz="500" dirty="0">
                <a:solidFill>
                  <a:srgbClr val="000000"/>
                </a:solidFill>
                <a:latin typeface="Cascadia Mono" panose="020B0609020000020004" pitchFamily="49" charset="0"/>
              </a:rPr>
              <a:t>                    {</a:t>
            </a:r>
          </a:p>
          <a:p>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while</a:t>
            </a:r>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await</a:t>
            </a:r>
            <a:r>
              <a:rPr lang="en-US" sz="500" dirty="0">
                <a:solidFill>
                  <a:srgbClr val="000000"/>
                </a:solidFill>
                <a:latin typeface="Cascadia Mono" panose="020B0609020000020004" pitchFamily="49" charset="0"/>
              </a:rPr>
              <a:t> reader.ReadAsync())</a:t>
            </a:r>
          </a:p>
          <a:p>
            <a:r>
              <a:rPr lang="en-US" sz="500" dirty="0">
                <a:solidFill>
                  <a:srgbClr val="000000"/>
                </a:solidFill>
                <a:latin typeface="Cascadia Mono" panose="020B0609020000020004" pitchFamily="49" charset="0"/>
              </a:rPr>
              <a:t>                        {</a:t>
            </a:r>
          </a:p>
          <a:p>
            <a:r>
              <a:rPr lang="en-US" sz="500" dirty="0">
                <a:solidFill>
                  <a:srgbClr val="000000"/>
                </a:solidFill>
                <a:latin typeface="Cascadia Mono" panose="020B0609020000020004" pitchFamily="49" charset="0"/>
              </a:rPr>
              <a:t>                            Calificacion </a:t>
            </a:r>
            <a:r>
              <a:rPr lang="en-US" sz="500" dirty="0" err="1">
                <a:solidFill>
                  <a:srgbClr val="000000"/>
                </a:solidFill>
                <a:latin typeface="Cascadia Mono" panose="020B0609020000020004" pitchFamily="49" charset="0"/>
              </a:rPr>
              <a:t>calificacion</a:t>
            </a:r>
            <a:r>
              <a:rPr lang="en-US" sz="500" dirty="0">
                <a:solidFill>
                  <a:srgbClr val="000000"/>
                </a:solidFill>
                <a:latin typeface="Cascadia Mono" panose="020B0609020000020004" pitchFamily="49" charset="0"/>
              </a:rPr>
              <a:t> = </a:t>
            </a:r>
            <a:r>
              <a:rPr lang="en-US" sz="500" dirty="0">
                <a:solidFill>
                  <a:srgbClr val="0000FF"/>
                </a:solidFill>
                <a:latin typeface="Cascadia Mono" panose="020B0609020000020004" pitchFamily="49" charset="0"/>
              </a:rPr>
              <a:t>new</a:t>
            </a:r>
            <a:r>
              <a:rPr lang="en-US" sz="500" dirty="0">
                <a:solidFill>
                  <a:srgbClr val="000000"/>
                </a:solidFill>
                <a:latin typeface="Cascadia Mono" panose="020B0609020000020004" pitchFamily="49" charset="0"/>
              </a:rPr>
              <a:t> Calificacion</a:t>
            </a:r>
          </a:p>
          <a:p>
            <a:r>
              <a:rPr lang="en-US" sz="500" dirty="0">
                <a:solidFill>
                  <a:srgbClr val="000000"/>
                </a:solidFill>
                <a:latin typeface="Cascadia Mono" panose="020B0609020000020004" pitchFamily="49" charset="0"/>
              </a:rPr>
              <a:t>                            {</a:t>
            </a:r>
          </a:p>
          <a:p>
            <a:r>
              <a:rPr lang="en-GB" sz="500" dirty="0">
                <a:solidFill>
                  <a:srgbClr val="000000"/>
                </a:solidFill>
                <a:latin typeface="Cascadia Mono" panose="020B0609020000020004" pitchFamily="49" charset="0"/>
              </a:rPr>
              <a:t>                                ID = reader.GetInt32(reader.GetOrdinal(</a:t>
            </a:r>
            <a:r>
              <a:rPr lang="en-GB" sz="500" dirty="0">
                <a:solidFill>
                  <a:srgbClr val="A31515"/>
                </a:solidFill>
                <a:latin typeface="Cascadia Mono" panose="020B0609020000020004" pitchFamily="49" charset="0"/>
              </a:rPr>
              <a:t>"ID"</a:t>
            </a:r>
            <a:r>
              <a:rPr lang="en-GB" sz="500" dirty="0">
                <a:solidFill>
                  <a:srgbClr val="000000"/>
                </a:solidFill>
                <a:latin typeface="Cascadia Mono" panose="020B0609020000020004" pitchFamily="49" charset="0"/>
              </a:rPr>
              <a:t>)),</a:t>
            </a:r>
          </a:p>
          <a:p>
            <a:r>
              <a:rPr lang="en-US" sz="500" dirty="0">
                <a:solidFill>
                  <a:srgbClr val="000000"/>
                </a:solidFill>
                <a:latin typeface="Cascadia Mono" panose="020B0609020000020004" pitchFamily="49" charset="0"/>
              </a:rPr>
              <a:t>                                Profesor = reader.GetString(reader.GetOrdinal(</a:t>
            </a:r>
            <a:r>
              <a:rPr lang="en-US" sz="500" dirty="0">
                <a:solidFill>
                  <a:srgbClr val="A31515"/>
                </a:solidFill>
                <a:latin typeface="Cascadia Mono" panose="020B0609020000020004" pitchFamily="49" charset="0"/>
              </a:rPr>
              <a:t>"Profesor"</a:t>
            </a:r>
            <a:r>
              <a:rPr lang="en-US" sz="500" dirty="0">
                <a:solidFill>
                  <a:srgbClr val="000000"/>
                </a:solidFill>
                <a:latin typeface="Cascadia Mono" panose="020B0609020000020004" pitchFamily="49" charset="0"/>
              </a:rPr>
              <a:t>)),</a:t>
            </a:r>
          </a:p>
          <a:p>
            <a:r>
              <a:rPr lang="en-US" sz="500" dirty="0">
                <a:solidFill>
                  <a:srgbClr val="000000"/>
                </a:solidFill>
                <a:latin typeface="Cascadia Mono" panose="020B0609020000020004" pitchFamily="49" charset="0"/>
              </a:rPr>
              <a:t>                                Matricula = reader.GetString(reader.GetOrdinal(</a:t>
            </a:r>
            <a:r>
              <a:rPr lang="en-US" sz="500" dirty="0">
                <a:solidFill>
                  <a:srgbClr val="A31515"/>
                </a:solidFill>
                <a:latin typeface="Cascadia Mono" panose="020B0609020000020004" pitchFamily="49" charset="0"/>
              </a:rPr>
              <a:t>"Matricula"</a:t>
            </a:r>
            <a:r>
              <a:rPr lang="en-US" sz="500" dirty="0">
                <a:solidFill>
                  <a:srgbClr val="000000"/>
                </a:solidFill>
                <a:latin typeface="Cascadia Mono" panose="020B0609020000020004" pitchFamily="49" charset="0"/>
              </a:rPr>
              <a:t>)),</a:t>
            </a:r>
          </a:p>
          <a:p>
            <a:r>
              <a:rPr lang="en-US" sz="500" dirty="0">
                <a:solidFill>
                  <a:srgbClr val="000000"/>
                </a:solidFill>
                <a:latin typeface="Cascadia Mono" panose="020B0609020000020004" pitchFamily="49" charset="0"/>
              </a:rPr>
              <a:t>                                Nombre = reader.GetString(reader.GetOrdinal(</a:t>
            </a:r>
            <a:r>
              <a:rPr lang="en-US" sz="500" dirty="0">
                <a:solidFill>
                  <a:srgbClr val="A31515"/>
                </a:solidFill>
                <a:latin typeface="Cascadia Mono" panose="020B0609020000020004" pitchFamily="49" charset="0"/>
              </a:rPr>
              <a:t>"Nombre"</a:t>
            </a:r>
            <a:r>
              <a:rPr lang="en-US" sz="500" dirty="0">
                <a:solidFill>
                  <a:srgbClr val="000000"/>
                </a:solidFill>
                <a:latin typeface="Cascadia Mono" panose="020B0609020000020004" pitchFamily="49" charset="0"/>
              </a:rPr>
              <a:t>)),</a:t>
            </a:r>
          </a:p>
          <a:p>
            <a:r>
              <a:rPr lang="en-US" sz="500" dirty="0">
                <a:solidFill>
                  <a:srgbClr val="000000"/>
                </a:solidFill>
                <a:latin typeface="Cascadia Mono" panose="020B0609020000020004" pitchFamily="49" charset="0"/>
              </a:rPr>
              <a:t>                                Asistencia = reader.GetDecimal(reader.GetOrdinal(</a:t>
            </a:r>
            <a:r>
              <a:rPr lang="en-US" sz="500" dirty="0">
                <a:solidFill>
                  <a:srgbClr val="A31515"/>
                </a:solidFill>
                <a:latin typeface="Cascadia Mono" panose="020B0609020000020004" pitchFamily="49" charset="0"/>
              </a:rPr>
              <a:t>"Asistencia"</a:t>
            </a:r>
            <a:r>
              <a:rPr lang="en-US" sz="500" dirty="0">
                <a:solidFill>
                  <a:srgbClr val="000000"/>
                </a:solidFill>
                <a:latin typeface="Cascadia Mono" panose="020B0609020000020004" pitchFamily="49" charset="0"/>
              </a:rPr>
              <a:t>)),</a:t>
            </a:r>
          </a:p>
          <a:p>
            <a:r>
              <a:rPr lang="en-US" sz="500" dirty="0">
                <a:solidFill>
                  <a:srgbClr val="000000"/>
                </a:solidFill>
                <a:latin typeface="Cascadia Mono" panose="020B0609020000020004" pitchFamily="49" charset="0"/>
              </a:rPr>
              <a:t>                                TrabajoPractico = reader.GetDecimal(reader.GetOrdinal(</a:t>
            </a:r>
            <a:r>
              <a:rPr lang="en-US" sz="500" dirty="0">
                <a:solidFill>
                  <a:srgbClr val="A31515"/>
                </a:solidFill>
                <a:latin typeface="Cascadia Mono" panose="020B0609020000020004" pitchFamily="49" charset="0"/>
              </a:rPr>
              <a:t>"TrabajoPractico"</a:t>
            </a:r>
            <a:r>
              <a:rPr lang="en-US" sz="500" dirty="0">
                <a:solidFill>
                  <a:srgbClr val="000000"/>
                </a:solidFill>
                <a:latin typeface="Cascadia Mono" panose="020B0609020000020004" pitchFamily="49" charset="0"/>
              </a:rPr>
              <a:t>)),</a:t>
            </a:r>
          </a:p>
          <a:p>
            <a:r>
              <a:rPr lang="en-US" sz="500" dirty="0">
                <a:solidFill>
                  <a:srgbClr val="000000"/>
                </a:solidFill>
                <a:latin typeface="Cascadia Mono" panose="020B0609020000020004" pitchFamily="49" charset="0"/>
              </a:rPr>
              <a:t>                                ExamenParcial = reader.GetDecimal(reader.GetOrdinal(</a:t>
            </a:r>
            <a:r>
              <a:rPr lang="en-US" sz="500" dirty="0">
                <a:solidFill>
                  <a:srgbClr val="A31515"/>
                </a:solidFill>
                <a:latin typeface="Cascadia Mono" panose="020B0609020000020004" pitchFamily="49" charset="0"/>
              </a:rPr>
              <a:t>"ExamenParcial"</a:t>
            </a:r>
            <a:r>
              <a:rPr lang="en-US" sz="500" dirty="0">
                <a:solidFill>
                  <a:srgbClr val="000000"/>
                </a:solidFill>
                <a:latin typeface="Cascadia Mono" panose="020B0609020000020004" pitchFamily="49" charset="0"/>
              </a:rPr>
              <a:t>)),</a:t>
            </a:r>
          </a:p>
          <a:p>
            <a:r>
              <a:rPr lang="pt-BR" sz="500" dirty="0">
                <a:solidFill>
                  <a:srgbClr val="000000"/>
                </a:solidFill>
                <a:latin typeface="Cascadia Mono" panose="020B0609020000020004" pitchFamily="49" charset="0"/>
              </a:rPr>
              <a:t>                                ExamenFinal = reader.GetDecimal(reader.GetOrdinal(</a:t>
            </a:r>
            <a:r>
              <a:rPr lang="pt-BR" sz="500" dirty="0">
                <a:solidFill>
                  <a:srgbClr val="A31515"/>
                </a:solidFill>
                <a:latin typeface="Cascadia Mono" panose="020B0609020000020004" pitchFamily="49" charset="0"/>
              </a:rPr>
              <a:t>"ExamenFinal"</a:t>
            </a:r>
            <a:r>
              <a:rPr lang="pt-BR" sz="500" dirty="0">
                <a:solidFill>
                  <a:srgbClr val="000000"/>
                </a:solidFill>
                <a:latin typeface="Cascadia Mono" panose="020B0609020000020004" pitchFamily="49" charset="0"/>
              </a:rPr>
              <a:t>)),</a:t>
            </a:r>
          </a:p>
          <a:p>
            <a:r>
              <a:rPr lang="pt-BR" sz="500" dirty="0">
                <a:solidFill>
                  <a:srgbClr val="000000"/>
                </a:solidFill>
                <a:latin typeface="Cascadia Mono" panose="020B0609020000020004" pitchFamily="49" charset="0"/>
              </a:rPr>
              <a:t>                                NotaFinal = reader.GetDecimal(reader.GetOrdinal(</a:t>
            </a:r>
            <a:r>
              <a:rPr lang="pt-BR" sz="500" dirty="0">
                <a:solidFill>
                  <a:srgbClr val="A31515"/>
                </a:solidFill>
                <a:latin typeface="Cascadia Mono" panose="020B0609020000020004" pitchFamily="49" charset="0"/>
              </a:rPr>
              <a:t>"NotaFinal"</a:t>
            </a:r>
            <a:r>
              <a:rPr lang="pt-BR" sz="500" dirty="0">
                <a:solidFill>
                  <a:srgbClr val="000000"/>
                </a:solidFill>
                <a:latin typeface="Cascadia Mono" panose="020B0609020000020004" pitchFamily="49" charset="0"/>
              </a:rPr>
              <a:t>))</a:t>
            </a:r>
          </a:p>
          <a:p>
            <a:r>
              <a:rPr lang="en-US" sz="500" dirty="0">
                <a:solidFill>
                  <a:srgbClr val="000000"/>
                </a:solidFill>
                <a:latin typeface="Cascadia Mono" panose="020B0609020000020004" pitchFamily="49" charset="0"/>
              </a:rPr>
              <a:t>                            };</a:t>
            </a:r>
          </a:p>
          <a:p>
            <a:r>
              <a:rPr lang="en-US" sz="500" dirty="0">
                <a:solidFill>
                  <a:srgbClr val="000000"/>
                </a:solidFill>
                <a:latin typeface="Cascadia Mono" panose="020B0609020000020004" pitchFamily="49" charset="0"/>
              </a:rPr>
              <a:t>                            calificaciones.Add(</a:t>
            </a:r>
            <a:r>
              <a:rPr lang="en-US" sz="500" dirty="0" err="1">
                <a:solidFill>
                  <a:srgbClr val="000000"/>
                </a:solidFill>
                <a:latin typeface="Cascadia Mono" panose="020B0609020000020004" pitchFamily="49" charset="0"/>
              </a:rPr>
              <a:t>calificacion</a:t>
            </a:r>
            <a:r>
              <a:rPr lang="en-US" sz="500" dirty="0">
                <a:solidFill>
                  <a:srgbClr val="000000"/>
                </a:solidFill>
                <a:latin typeface="Cascadia Mono" panose="020B0609020000020004" pitchFamily="49" charset="0"/>
              </a:rPr>
              <a:t>);</a:t>
            </a:r>
          </a:p>
          <a:p>
            <a:r>
              <a:rPr lang="en-US" sz="500" dirty="0">
                <a:solidFill>
                  <a:srgbClr val="000000"/>
                </a:solidFill>
                <a:latin typeface="Cascadia Mono" panose="020B0609020000020004" pitchFamily="49" charset="0"/>
              </a:rPr>
              <a:t>                        }</a:t>
            </a:r>
          </a:p>
          <a:p>
            <a:r>
              <a:rPr lang="en-US" sz="500" dirty="0">
                <a:solidFill>
                  <a:srgbClr val="000000"/>
                </a:solidFill>
                <a:latin typeface="Cascadia Mono" panose="020B0609020000020004" pitchFamily="49" charset="0"/>
              </a:rPr>
              <a:t>                    }</a:t>
            </a:r>
          </a:p>
          <a:p>
            <a:r>
              <a:rPr lang="en-US" sz="500" dirty="0">
                <a:solidFill>
                  <a:srgbClr val="000000"/>
                </a:solidFill>
                <a:latin typeface="Cascadia Mono" panose="020B0609020000020004" pitchFamily="49" charset="0"/>
              </a:rPr>
              <a:t>                }</a:t>
            </a:r>
          </a:p>
          <a:p>
            <a:endParaRPr lang="en-US" sz="500" dirty="0">
              <a:solidFill>
                <a:srgbClr val="000000"/>
              </a:solidFill>
              <a:latin typeface="Cascadia Mono" panose="020B0609020000020004" pitchFamily="49" charset="0"/>
            </a:endParaRPr>
          </a:p>
          <a:p>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return</a:t>
            </a:r>
            <a:r>
              <a:rPr lang="en-US" sz="500" dirty="0">
                <a:solidFill>
                  <a:srgbClr val="000000"/>
                </a:solidFill>
                <a:latin typeface="Cascadia Mono" panose="020B0609020000020004" pitchFamily="49" charset="0"/>
              </a:rPr>
              <a:t> calificaciones;</a:t>
            </a:r>
          </a:p>
          <a:p>
            <a:r>
              <a:rPr lang="en-US" sz="500" dirty="0">
                <a:solidFill>
                  <a:srgbClr val="000000"/>
                </a:solidFill>
                <a:latin typeface="Cascadia Mono" panose="020B0609020000020004" pitchFamily="49" charset="0"/>
              </a:rPr>
              <a:t>            }</a:t>
            </a:r>
          </a:p>
          <a:p>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catch</a:t>
            </a:r>
            <a:r>
              <a:rPr lang="en-US" sz="500" dirty="0">
                <a:solidFill>
                  <a:srgbClr val="000000"/>
                </a:solidFill>
                <a:latin typeface="Cascadia Mono" panose="020B0609020000020004" pitchFamily="49" charset="0"/>
              </a:rPr>
              <a:t> (Exception ex)</a:t>
            </a:r>
          </a:p>
          <a:p>
            <a:r>
              <a:rPr lang="en-US" sz="500" dirty="0">
                <a:solidFill>
                  <a:srgbClr val="000000"/>
                </a:solidFill>
                <a:latin typeface="Cascadia Mono" panose="020B0609020000020004" pitchFamily="49" charset="0"/>
              </a:rPr>
              <a:t>            {</a:t>
            </a:r>
          </a:p>
          <a:p>
            <a:r>
              <a:rPr lang="en-US" sz="500" dirty="0">
                <a:solidFill>
                  <a:srgbClr val="000000"/>
                </a:solidFill>
                <a:latin typeface="Cascadia Mono" panose="020B0609020000020004" pitchFamily="49" charset="0"/>
              </a:rPr>
              <a:t>                </a:t>
            </a:r>
            <a:r>
              <a:rPr lang="en-US" sz="500" dirty="0">
                <a:solidFill>
                  <a:srgbClr val="008000"/>
                </a:solidFill>
                <a:latin typeface="Cascadia Mono" panose="020B0609020000020004" pitchFamily="49" charset="0"/>
              </a:rPr>
              <a:t>// Manejar errores aquí</a:t>
            </a:r>
            <a:endParaRPr lang="en-US" sz="500" dirty="0">
              <a:solidFill>
                <a:srgbClr val="000000"/>
              </a:solidFill>
              <a:latin typeface="Cascadia Mono" panose="020B0609020000020004" pitchFamily="49" charset="0"/>
            </a:endParaRPr>
          </a:p>
          <a:p>
            <a:r>
              <a:rPr lang="es-ES" sz="500" dirty="0">
                <a:solidFill>
                  <a:srgbClr val="000000"/>
                </a:solidFill>
                <a:latin typeface="Cascadia Mono" panose="020B0609020000020004" pitchFamily="49" charset="0"/>
              </a:rPr>
              <a:t>                </a:t>
            </a:r>
            <a:r>
              <a:rPr lang="es-ES" sz="500" dirty="0">
                <a:solidFill>
                  <a:srgbClr val="0000FF"/>
                </a:solidFill>
                <a:latin typeface="Cascadia Mono" panose="020B0609020000020004" pitchFamily="49" charset="0"/>
              </a:rPr>
              <a:t>await</a:t>
            </a:r>
            <a:r>
              <a:rPr lang="es-ES" sz="500" dirty="0">
                <a:solidFill>
                  <a:srgbClr val="000000"/>
                </a:solidFill>
                <a:latin typeface="Cascadia Mono" panose="020B0609020000020004" pitchFamily="49" charset="0"/>
              </a:rPr>
              <a:t> DisplayAlert(</a:t>
            </a:r>
            <a:r>
              <a:rPr lang="es-ES" sz="500" dirty="0">
                <a:solidFill>
                  <a:srgbClr val="A31515"/>
                </a:solidFill>
                <a:latin typeface="Cascadia Mono" panose="020B0609020000020004" pitchFamily="49" charset="0"/>
              </a:rPr>
              <a:t>"Error"</a:t>
            </a:r>
            <a:r>
              <a:rPr lang="es-ES" sz="500" dirty="0">
                <a:solidFill>
                  <a:srgbClr val="000000"/>
                </a:solidFill>
                <a:latin typeface="Cascadia Mono" panose="020B0609020000020004" pitchFamily="49" charset="0"/>
              </a:rPr>
              <a:t>, </a:t>
            </a:r>
            <a:r>
              <a:rPr lang="es-ES" sz="500" dirty="0">
                <a:solidFill>
                  <a:srgbClr val="A31515"/>
                </a:solidFill>
                <a:latin typeface="Cascadia Mono" panose="020B0609020000020004" pitchFamily="49" charset="0"/>
              </a:rPr>
              <a:t>"Error al obtener las calificaciones desde la base de datos: "</a:t>
            </a:r>
            <a:r>
              <a:rPr lang="es-ES" sz="500" dirty="0">
                <a:solidFill>
                  <a:srgbClr val="000000"/>
                </a:solidFill>
                <a:latin typeface="Cascadia Mono" panose="020B0609020000020004" pitchFamily="49" charset="0"/>
              </a:rPr>
              <a:t> + ex.Message, </a:t>
            </a:r>
            <a:r>
              <a:rPr lang="es-ES" sz="500" dirty="0">
                <a:solidFill>
                  <a:srgbClr val="A31515"/>
                </a:solidFill>
                <a:latin typeface="Cascadia Mono" panose="020B0609020000020004" pitchFamily="49" charset="0"/>
              </a:rPr>
              <a:t>"Aceptar"</a:t>
            </a:r>
            <a:r>
              <a:rPr lang="es-ES" sz="500" dirty="0">
                <a:solidFill>
                  <a:srgbClr val="000000"/>
                </a:solidFill>
                <a:latin typeface="Cascadia Mono" panose="020B0609020000020004" pitchFamily="49" charset="0"/>
              </a:rPr>
              <a:t>);</a:t>
            </a:r>
          </a:p>
          <a:p>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return</a:t>
            </a:r>
            <a:r>
              <a:rPr lang="en-US" sz="500" dirty="0">
                <a:solidFill>
                  <a:srgbClr val="000000"/>
                </a:solidFill>
                <a:latin typeface="Cascadia Mono" panose="020B0609020000020004" pitchFamily="49" charset="0"/>
              </a:rPr>
              <a:t> </a:t>
            </a:r>
            <a:r>
              <a:rPr lang="en-US" sz="500" dirty="0">
                <a:solidFill>
                  <a:srgbClr val="0000FF"/>
                </a:solidFill>
                <a:latin typeface="Cascadia Mono" panose="020B0609020000020004" pitchFamily="49" charset="0"/>
              </a:rPr>
              <a:t>new</a:t>
            </a:r>
            <a:r>
              <a:rPr lang="en-US" sz="500" dirty="0">
                <a:solidFill>
                  <a:srgbClr val="000000"/>
                </a:solidFill>
                <a:latin typeface="Cascadia Mono" panose="020B0609020000020004" pitchFamily="49" charset="0"/>
              </a:rPr>
              <a:t> List&lt;Calificacion&gt;();</a:t>
            </a:r>
          </a:p>
          <a:p>
            <a:r>
              <a:rPr lang="en-US" sz="500" dirty="0">
                <a:solidFill>
                  <a:srgbClr val="000000"/>
                </a:solidFill>
                <a:latin typeface="Cascadia Mono" panose="020B0609020000020004" pitchFamily="49" charset="0"/>
              </a:rPr>
              <a:t>            }</a:t>
            </a:r>
          </a:p>
          <a:p>
            <a:r>
              <a:rPr lang="en-US" sz="500" dirty="0">
                <a:solidFill>
                  <a:srgbClr val="000000"/>
                </a:solidFill>
                <a:latin typeface="Cascadia Mono" panose="020B0609020000020004" pitchFamily="49" charset="0"/>
              </a:rPr>
              <a:t>        }</a:t>
            </a:r>
          </a:p>
          <a:p>
            <a:r>
              <a:rPr lang="en-US" sz="500" dirty="0">
                <a:solidFill>
                  <a:srgbClr val="000000"/>
                </a:solidFill>
                <a:latin typeface="Cascadia Mono" panose="020B0609020000020004" pitchFamily="49" charset="0"/>
              </a:rPr>
              <a:t>    }</a:t>
            </a:r>
          </a:p>
          <a:p>
            <a:r>
              <a:rPr lang="en-US" sz="500" dirty="0">
                <a:solidFill>
                  <a:srgbClr val="000000"/>
                </a:solidFill>
                <a:latin typeface="Cascadia Mono" panose="020B0609020000020004" pitchFamily="49" charset="0"/>
              </a:rPr>
              <a:t>}</a:t>
            </a:r>
          </a:p>
        </p:txBody>
      </p:sp>
      <p:sp>
        <p:nvSpPr>
          <p:cNvPr id="2" name="CuadroTexto 1">
            <a:extLst>
              <a:ext uri="{FF2B5EF4-FFF2-40B4-BE49-F238E27FC236}">
                <a16:creationId xmlns:a16="http://schemas.microsoft.com/office/drawing/2014/main" id="{7E39F6C0-722B-7FC3-9EB4-4471B6A57059}"/>
              </a:ext>
            </a:extLst>
          </p:cNvPr>
          <p:cNvSpPr txBox="1"/>
          <p:nvPr/>
        </p:nvSpPr>
        <p:spPr>
          <a:xfrm>
            <a:off x="8474046" y="327501"/>
            <a:ext cx="3223032" cy="1077218"/>
          </a:xfrm>
          <a:prstGeom prst="rect">
            <a:avLst/>
          </a:prstGeom>
          <a:noFill/>
        </p:spPr>
        <p:txBody>
          <a:bodyPr wrap="square" rtlCol="0">
            <a:spAutoFit/>
          </a:bodyPr>
          <a:lstStyle/>
          <a:p>
            <a:pPr algn="ctr"/>
            <a:r>
              <a:rPr lang="en-GB" sz="3200" dirty="0">
                <a:highlight>
                  <a:srgbClr val="FFFF00"/>
                </a:highlight>
              </a:rPr>
              <a:t>Codigo del </a:t>
            </a:r>
            <a:r>
              <a:rPr lang="en-GB" sz="3200" b="1" dirty="0">
                <a:highlight>
                  <a:srgbClr val="00FF00"/>
                </a:highlight>
              </a:rPr>
              <a:t>Reporte.xaml.cs</a:t>
            </a:r>
            <a:endParaRPr lang="en-US" sz="3200" b="1" dirty="0">
              <a:highlight>
                <a:srgbClr val="00FF00"/>
              </a:highlight>
            </a:endParaRPr>
          </a:p>
        </p:txBody>
      </p:sp>
    </p:spTree>
    <p:extLst>
      <p:ext uri="{BB962C8B-B14F-4D97-AF65-F5344CB8AC3E}">
        <p14:creationId xmlns:p14="http://schemas.microsoft.com/office/powerpoint/2010/main" val="182703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2AAC0E-C454-4AEA-AA52-1D9BB767A718}"/>
              </a:ext>
            </a:extLst>
          </p:cNvPr>
          <p:cNvSpPr txBox="1"/>
          <p:nvPr/>
        </p:nvSpPr>
        <p:spPr>
          <a:xfrm>
            <a:off x="1555938" y="1684529"/>
            <a:ext cx="8022628" cy="2031325"/>
          </a:xfrm>
          <a:prstGeom prst="rect">
            <a:avLst/>
          </a:prstGeom>
          <a:noFill/>
        </p:spPr>
        <p:txBody>
          <a:bodyPr wrap="square">
            <a:spAutoFit/>
          </a:bodyPr>
          <a:lstStyle/>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App</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InitializeComponent();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MainPage = </a:t>
            </a:r>
            <a:r>
              <a:rPr lang="en-US" sz="1800" dirty="0">
                <a:solidFill>
                  <a:srgbClr val="0000FF"/>
                </a:solidFill>
                <a:highlight>
                  <a:srgbClr val="FFFF00"/>
                </a:highlight>
                <a:latin typeface="Cascadia Mono" panose="020B0609020000020004" pitchFamily="49" charset="0"/>
              </a:rPr>
              <a:t>new</a:t>
            </a:r>
            <a:r>
              <a:rPr lang="en-US" sz="1800" dirty="0">
                <a:solidFill>
                  <a:srgbClr val="000000"/>
                </a:solidFill>
                <a:highlight>
                  <a:srgbClr val="FFFF00"/>
                </a:highlight>
                <a:latin typeface="Cascadia Mono" panose="020B0609020000020004" pitchFamily="49" charset="0"/>
              </a:rPr>
              <a:t> NavigationPage(</a:t>
            </a:r>
            <a:r>
              <a:rPr lang="en-US" sz="1800" dirty="0">
                <a:solidFill>
                  <a:srgbClr val="0000FF"/>
                </a:solidFill>
                <a:highlight>
                  <a:srgbClr val="FFFF00"/>
                </a:highlight>
                <a:latin typeface="Cascadia Mono" panose="020B0609020000020004" pitchFamily="49" charset="0"/>
              </a:rPr>
              <a:t>new</a:t>
            </a:r>
            <a:r>
              <a:rPr lang="en-US" sz="1800" dirty="0">
                <a:solidFill>
                  <a:srgbClr val="000000"/>
                </a:solidFill>
                <a:highlight>
                  <a:srgbClr val="FFFF00"/>
                </a:highlight>
                <a:latin typeface="Cascadia Mono" panose="020B0609020000020004" pitchFamily="49" charset="0"/>
              </a:rPr>
              <a:t> MainPage());</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endParaRPr lang="en-US" dirty="0"/>
          </a:p>
        </p:txBody>
      </p:sp>
      <p:sp>
        <p:nvSpPr>
          <p:cNvPr id="2" name="CuadroTexto 1">
            <a:extLst>
              <a:ext uri="{FF2B5EF4-FFF2-40B4-BE49-F238E27FC236}">
                <a16:creationId xmlns:a16="http://schemas.microsoft.com/office/drawing/2014/main" id="{BE01CE6F-3178-5C01-7278-1E26E69E6F97}"/>
              </a:ext>
            </a:extLst>
          </p:cNvPr>
          <p:cNvSpPr txBox="1"/>
          <p:nvPr/>
        </p:nvSpPr>
        <p:spPr>
          <a:xfrm>
            <a:off x="190122" y="183230"/>
            <a:ext cx="2381064" cy="1077218"/>
          </a:xfrm>
          <a:prstGeom prst="rect">
            <a:avLst/>
          </a:prstGeom>
          <a:noFill/>
        </p:spPr>
        <p:txBody>
          <a:bodyPr wrap="square" rtlCol="0">
            <a:spAutoFit/>
          </a:bodyPr>
          <a:lstStyle/>
          <a:p>
            <a:pPr algn="ctr"/>
            <a:r>
              <a:rPr lang="en-GB" sz="3200" dirty="0">
                <a:highlight>
                  <a:srgbClr val="FFFF00"/>
                </a:highlight>
              </a:rPr>
              <a:t>Codigo del </a:t>
            </a:r>
            <a:r>
              <a:rPr lang="en-GB" sz="3200" dirty="0">
                <a:highlight>
                  <a:srgbClr val="00FF00"/>
                </a:highlight>
              </a:rPr>
              <a:t>App.xaml.cs</a:t>
            </a:r>
            <a:endParaRPr lang="en-US" sz="3200" dirty="0">
              <a:highlight>
                <a:srgbClr val="00FF00"/>
              </a:highlight>
            </a:endParaRPr>
          </a:p>
        </p:txBody>
      </p:sp>
      <p:sp>
        <p:nvSpPr>
          <p:cNvPr id="4" name="CuadroTexto 3">
            <a:extLst>
              <a:ext uri="{FF2B5EF4-FFF2-40B4-BE49-F238E27FC236}">
                <a16:creationId xmlns:a16="http://schemas.microsoft.com/office/drawing/2014/main" id="{C6319A6B-B373-F847-A4E9-754132346488}"/>
              </a:ext>
            </a:extLst>
          </p:cNvPr>
          <p:cNvSpPr txBox="1"/>
          <p:nvPr/>
        </p:nvSpPr>
        <p:spPr>
          <a:xfrm>
            <a:off x="615635" y="4342474"/>
            <a:ext cx="10674035" cy="1200329"/>
          </a:xfrm>
          <a:prstGeom prst="rect">
            <a:avLst/>
          </a:prstGeom>
          <a:noFill/>
        </p:spPr>
        <p:txBody>
          <a:bodyPr wrap="square" rtlCol="0">
            <a:spAutoFit/>
          </a:bodyPr>
          <a:lstStyle/>
          <a:p>
            <a:pPr algn="just"/>
            <a:r>
              <a:rPr lang="en-GB" sz="2400" b="1" dirty="0"/>
              <a:t>Agregamos la navegacion para que el Boton de Notas llama la pagina de Reporte y se muestre la lista de los estudiantes sus notas. Que </a:t>
            </a:r>
            <a:r>
              <a:rPr lang="en-GB" sz="2400" b="1" dirty="0" err="1"/>
              <a:t>esta</a:t>
            </a:r>
            <a:r>
              <a:rPr lang="en-GB" sz="2400" b="1" dirty="0"/>
              <a:t> al final del MainPage.xaml</a:t>
            </a:r>
            <a:endParaRPr lang="en-US" sz="2400" b="1" dirty="0"/>
          </a:p>
        </p:txBody>
      </p:sp>
      <p:sp>
        <p:nvSpPr>
          <p:cNvPr id="6" name="CuadroTexto 5">
            <a:extLst>
              <a:ext uri="{FF2B5EF4-FFF2-40B4-BE49-F238E27FC236}">
                <a16:creationId xmlns:a16="http://schemas.microsoft.com/office/drawing/2014/main" id="{7AD3B635-BA93-BA5B-520F-A3EBB3C4787A}"/>
              </a:ext>
            </a:extLst>
          </p:cNvPr>
          <p:cNvSpPr txBox="1"/>
          <p:nvPr/>
        </p:nvSpPr>
        <p:spPr>
          <a:xfrm>
            <a:off x="787651" y="5800091"/>
            <a:ext cx="6097508" cy="584775"/>
          </a:xfrm>
          <a:prstGeom prst="rect">
            <a:avLst/>
          </a:prstGeom>
          <a:noFill/>
        </p:spPr>
        <p:txBody>
          <a:bodyPr wrap="square">
            <a:spAutoFit/>
          </a:bodyPr>
          <a:lstStyle/>
          <a:p>
            <a:r>
              <a:rPr lang="en-GB" sz="800" dirty="0">
                <a:solidFill>
                  <a:srgbClr val="000000"/>
                </a:solidFill>
                <a:latin typeface="Cascadia Mono" panose="020B0609020000020004" pitchFamily="49" charset="0"/>
              </a:rPr>
              <a:t> </a:t>
            </a:r>
            <a:r>
              <a:rPr lang="en-GB" sz="800" dirty="0">
                <a:solidFill>
                  <a:srgbClr val="0000FF"/>
                </a:solidFill>
                <a:latin typeface="Cascadia Mono" panose="020B0609020000020004" pitchFamily="49" charset="0"/>
              </a:rPr>
              <a:t>private</a:t>
            </a:r>
            <a:r>
              <a:rPr lang="en-GB" sz="800" dirty="0">
                <a:solidFill>
                  <a:srgbClr val="000000"/>
                </a:solidFill>
                <a:latin typeface="Cascadia Mono" panose="020B0609020000020004" pitchFamily="49" charset="0"/>
              </a:rPr>
              <a:t> </a:t>
            </a:r>
            <a:r>
              <a:rPr lang="en-GB" sz="800" dirty="0">
                <a:solidFill>
                  <a:srgbClr val="0000FF"/>
                </a:solidFill>
                <a:latin typeface="Cascadia Mono" panose="020B0609020000020004" pitchFamily="49" charset="0"/>
              </a:rPr>
              <a:t>async</a:t>
            </a:r>
            <a:r>
              <a:rPr lang="en-GB" sz="800" dirty="0">
                <a:solidFill>
                  <a:srgbClr val="000000"/>
                </a:solidFill>
                <a:latin typeface="Cascadia Mono" panose="020B0609020000020004" pitchFamily="49" charset="0"/>
              </a:rPr>
              <a:t> </a:t>
            </a:r>
            <a:r>
              <a:rPr lang="en-GB" sz="800" dirty="0">
                <a:solidFill>
                  <a:srgbClr val="0000FF"/>
                </a:solidFill>
                <a:latin typeface="Cascadia Mono" panose="020B0609020000020004" pitchFamily="49" charset="0"/>
              </a:rPr>
              <a:t>void</a:t>
            </a:r>
            <a:r>
              <a:rPr lang="en-GB" sz="800" dirty="0">
                <a:solidFill>
                  <a:srgbClr val="000000"/>
                </a:solidFill>
                <a:latin typeface="Cascadia Mono" panose="020B0609020000020004" pitchFamily="49" charset="0"/>
              </a:rPr>
              <a:t> ReporteButton_Clicked(</a:t>
            </a:r>
            <a:r>
              <a:rPr lang="en-GB" sz="800" dirty="0">
                <a:solidFill>
                  <a:srgbClr val="0000FF"/>
                </a:solidFill>
                <a:latin typeface="Cascadia Mono" panose="020B0609020000020004" pitchFamily="49" charset="0"/>
              </a:rPr>
              <a:t>object</a:t>
            </a:r>
            <a:r>
              <a:rPr lang="en-GB" sz="800" dirty="0">
                <a:solidFill>
                  <a:srgbClr val="000000"/>
                </a:solidFill>
                <a:latin typeface="Cascadia Mono" panose="020B0609020000020004" pitchFamily="49" charset="0"/>
              </a:rPr>
              <a:t> sender, EventArgs e)</a:t>
            </a:r>
          </a:p>
          <a:p>
            <a:r>
              <a:rPr lang="en-US" sz="800" dirty="0">
                <a:solidFill>
                  <a:srgbClr val="000000"/>
                </a:solidFill>
                <a:latin typeface="Cascadia Mono" panose="020B0609020000020004" pitchFamily="49" charset="0"/>
              </a:rPr>
              <a:t>        {</a:t>
            </a:r>
          </a:p>
          <a:p>
            <a:r>
              <a:rPr lang="en-GB" sz="800" dirty="0">
                <a:solidFill>
                  <a:srgbClr val="000000"/>
                </a:solidFill>
                <a:latin typeface="Cascadia Mono" panose="020B0609020000020004" pitchFamily="49" charset="0"/>
              </a:rPr>
              <a:t>            </a:t>
            </a:r>
            <a:r>
              <a:rPr lang="en-GB" sz="800" dirty="0">
                <a:solidFill>
                  <a:srgbClr val="0000FF"/>
                </a:solidFill>
                <a:latin typeface="Cascadia Mono" panose="020B0609020000020004" pitchFamily="49" charset="0"/>
              </a:rPr>
              <a:t>await</a:t>
            </a:r>
            <a:r>
              <a:rPr lang="en-GB" sz="800" dirty="0">
                <a:solidFill>
                  <a:srgbClr val="000000"/>
                </a:solidFill>
                <a:latin typeface="Cascadia Mono" panose="020B0609020000020004" pitchFamily="49" charset="0"/>
              </a:rPr>
              <a:t> Navigation.PushAsync(</a:t>
            </a:r>
            <a:r>
              <a:rPr lang="en-GB" sz="800" dirty="0">
                <a:solidFill>
                  <a:srgbClr val="0000FF"/>
                </a:solidFill>
                <a:latin typeface="Cascadia Mono" panose="020B0609020000020004" pitchFamily="49" charset="0"/>
              </a:rPr>
              <a:t>new</a:t>
            </a:r>
            <a:r>
              <a:rPr lang="en-GB" sz="800" dirty="0">
                <a:solidFill>
                  <a:srgbClr val="000000"/>
                </a:solidFill>
                <a:latin typeface="Cascadia Mono" panose="020B0609020000020004" pitchFamily="49" charset="0"/>
              </a:rPr>
              <a:t> Reporte());</a:t>
            </a:r>
          </a:p>
          <a:p>
            <a:r>
              <a:rPr lang="en-US" sz="800" dirty="0">
                <a:solidFill>
                  <a:srgbClr val="000000"/>
                </a:solidFill>
                <a:latin typeface="Cascadia Mono" panose="020B0609020000020004" pitchFamily="49" charset="0"/>
              </a:rPr>
              <a:t>        }</a:t>
            </a:r>
            <a:endParaRPr lang="en-US" dirty="0"/>
          </a:p>
        </p:txBody>
      </p:sp>
      <p:cxnSp>
        <p:nvCxnSpPr>
          <p:cNvPr id="8" name="Conector recto de flecha 7">
            <a:extLst>
              <a:ext uri="{FF2B5EF4-FFF2-40B4-BE49-F238E27FC236}">
                <a16:creationId xmlns:a16="http://schemas.microsoft.com/office/drawing/2014/main" id="{2EF0E912-FF22-A387-4DCC-AE5547438BA0}"/>
              </a:ext>
            </a:extLst>
          </p:cNvPr>
          <p:cNvCxnSpPr>
            <a:cxnSpLocks/>
          </p:cNvCxnSpPr>
          <p:nvPr/>
        </p:nvCxnSpPr>
        <p:spPr>
          <a:xfrm flipH="1">
            <a:off x="4092166" y="4590107"/>
            <a:ext cx="6246891" cy="16115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108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6226FC2-187C-AC98-C6DD-AE190A83FBA9}"/>
              </a:ext>
            </a:extLst>
          </p:cNvPr>
          <p:cNvSpPr txBox="1"/>
          <p:nvPr/>
        </p:nvSpPr>
        <p:spPr>
          <a:xfrm>
            <a:off x="369277" y="130950"/>
            <a:ext cx="11553092" cy="6494085"/>
          </a:xfrm>
          <a:prstGeom prst="rect">
            <a:avLst/>
          </a:prstGeom>
          <a:noFill/>
        </p:spPr>
        <p:txBody>
          <a:bodyPr wrap="square">
            <a:spAutoFit/>
          </a:bodyPr>
          <a:lstStyle/>
          <a:p>
            <a:pPr algn="just"/>
            <a:r>
              <a:rPr lang="es-ES" sz="1300" b="1" dirty="0"/>
              <a:t>Título y Estilos:</a:t>
            </a:r>
          </a:p>
          <a:p>
            <a:pPr algn="just"/>
            <a:endParaRPr lang="es-ES" sz="1300" dirty="0"/>
          </a:p>
          <a:p>
            <a:pPr algn="just"/>
            <a:r>
              <a:rPr lang="es-ES" sz="1300" dirty="0"/>
              <a:t>Hemos definido dos estilos, LabelEntryStyle y EntryStyle, para etiquetas y cuadros de entrada respectivamente. Estos estilos se aplican a los elementos correspondientes en la página.</a:t>
            </a:r>
          </a:p>
          <a:p>
            <a:pPr algn="just"/>
            <a:endParaRPr lang="es-ES" sz="1300" dirty="0"/>
          </a:p>
          <a:p>
            <a:pPr algn="just"/>
            <a:r>
              <a:rPr lang="es-ES" sz="1300" b="1" dirty="0"/>
              <a:t>ScrollView:</a:t>
            </a:r>
          </a:p>
          <a:p>
            <a:pPr algn="just"/>
            <a:endParaRPr lang="es-ES" sz="1300" dirty="0"/>
          </a:p>
          <a:p>
            <a:pPr algn="just"/>
            <a:r>
              <a:rPr lang="es-ES" sz="1300" dirty="0"/>
              <a:t>Envuelve todo el contenido, permitiendo desplazar la página si el contenido es demasiado largo para la pantalla.</a:t>
            </a:r>
          </a:p>
          <a:p>
            <a:pPr algn="just"/>
            <a:r>
              <a:rPr lang="es-ES" sz="1300" dirty="0"/>
              <a:t>Título de Bienvenida:</a:t>
            </a:r>
          </a:p>
          <a:p>
            <a:pPr algn="just"/>
            <a:endParaRPr lang="es-ES" sz="1300" dirty="0"/>
          </a:p>
          <a:p>
            <a:pPr algn="just"/>
            <a:r>
              <a:rPr lang="es-ES" sz="1300" dirty="0"/>
              <a:t>Un mensaje de bienvenida en un tamaño de fuente grande y negrita.</a:t>
            </a:r>
          </a:p>
          <a:p>
            <a:pPr algn="just"/>
            <a:r>
              <a:rPr lang="es-ES" sz="1300" b="1" dirty="0"/>
              <a:t>Botón para Probar Conexión:</a:t>
            </a:r>
          </a:p>
          <a:p>
            <a:pPr algn="just"/>
            <a:endParaRPr lang="es-ES" sz="1300" dirty="0"/>
          </a:p>
          <a:p>
            <a:pPr algn="just"/>
            <a:r>
              <a:rPr lang="es-ES" sz="1300" dirty="0"/>
              <a:t>Un botón con el emoji 🌐 que activa el evento TestConnectionButton_Clicked cuando se pulsa. Este botón podría usarse para verificar la conexión a la base de datos.</a:t>
            </a:r>
          </a:p>
          <a:p>
            <a:pPr algn="just"/>
            <a:r>
              <a:rPr lang="es-ES" sz="1300" b="1" dirty="0"/>
              <a:t>Campos de Entrada:</a:t>
            </a:r>
          </a:p>
          <a:p>
            <a:pPr algn="just"/>
            <a:endParaRPr lang="es-ES" sz="1300" dirty="0"/>
          </a:p>
          <a:p>
            <a:pPr algn="just"/>
            <a:r>
              <a:rPr lang="es-ES" sz="1300" dirty="0"/>
              <a:t>Varios campos de entrada (nombre del profesor, matrícula, nombre del estudiante, notas, etc.) con etiquetas descriptivas.</a:t>
            </a:r>
          </a:p>
          <a:p>
            <a:pPr algn="just"/>
            <a:r>
              <a:rPr lang="es-ES" sz="1300" b="1" dirty="0"/>
              <a:t>Botón para Calcular Nota Final:</a:t>
            </a:r>
          </a:p>
          <a:p>
            <a:pPr algn="just"/>
            <a:endParaRPr lang="es-ES" sz="1300" dirty="0"/>
          </a:p>
          <a:p>
            <a:pPr algn="just"/>
            <a:r>
              <a:rPr lang="es-ES" sz="1300" dirty="0"/>
              <a:t>Un botón con el emoji 🧮 que activa el evento Button_Clicked cuando se pulsa. Este botón podría utilizarse para calcular la nota final según los datos ingresados.</a:t>
            </a:r>
          </a:p>
          <a:p>
            <a:pPr algn="just"/>
            <a:r>
              <a:rPr lang="es-ES" sz="1300" b="1" dirty="0"/>
              <a:t>Resultados:</a:t>
            </a:r>
          </a:p>
          <a:p>
            <a:pPr algn="just"/>
            <a:endParaRPr lang="es-ES" sz="1300" dirty="0"/>
          </a:p>
          <a:p>
            <a:pPr algn="just"/>
            <a:r>
              <a:rPr lang="es-ES" sz="1300" dirty="0"/>
              <a:t>Etiquetas que mostrarán la "Nota Final" y la "Equivalencia en Letra" calculadas.</a:t>
            </a:r>
          </a:p>
          <a:p>
            <a:pPr algn="just"/>
            <a:r>
              <a:rPr lang="es-ES" sz="1300" b="1" dirty="0"/>
              <a:t>Etiqueta de Resultado:</a:t>
            </a:r>
          </a:p>
          <a:p>
            <a:pPr algn="just"/>
            <a:endParaRPr lang="es-ES" sz="1300" dirty="0"/>
          </a:p>
          <a:p>
            <a:pPr algn="just"/>
            <a:r>
              <a:rPr lang="es-ES" sz="1300" dirty="0"/>
              <a:t>Una etiqueta que podría usarse para mostrar mensajes de éxito o error después de realizar una acción, como guardar una nota.</a:t>
            </a:r>
          </a:p>
          <a:p>
            <a:pPr algn="just"/>
            <a:r>
              <a:rPr lang="es-ES" sz="1300" b="1" dirty="0"/>
              <a:t>Botón para Guardar Nota:</a:t>
            </a:r>
          </a:p>
          <a:p>
            <a:pPr algn="just"/>
            <a:endParaRPr lang="es-ES" sz="1300" dirty="0"/>
          </a:p>
          <a:p>
            <a:pPr algn="just"/>
            <a:r>
              <a:rPr lang="es-ES" sz="1300" dirty="0"/>
              <a:t>Un botón con el emoji 💾 que activa el evento GuardarButton_Clicked cuando se pulsa. Este botón podría usarse para guardar la nota en la base de datos.</a:t>
            </a:r>
          </a:p>
          <a:p>
            <a:pPr algn="just"/>
            <a:r>
              <a:rPr lang="es-ES" sz="1300" b="1" dirty="0"/>
              <a:t>Botón para Generar un Reporte:</a:t>
            </a:r>
          </a:p>
          <a:p>
            <a:pPr algn="just"/>
            <a:endParaRPr lang="es-ES" sz="1300" dirty="0"/>
          </a:p>
          <a:p>
            <a:pPr algn="just"/>
            <a:r>
              <a:rPr lang="es-ES" sz="1300" dirty="0"/>
              <a:t>Un botón con la etiqueta "Reporte" que activa el evento ReporteButton_Clicked cuando se pulsa. Este botón podría usarse para abrir una página de informe de notas.</a:t>
            </a:r>
            <a:endParaRPr lang="es-DO" sz="1300" dirty="0"/>
          </a:p>
        </p:txBody>
      </p:sp>
    </p:spTree>
    <p:extLst>
      <p:ext uri="{BB962C8B-B14F-4D97-AF65-F5344CB8AC3E}">
        <p14:creationId xmlns:p14="http://schemas.microsoft.com/office/powerpoint/2010/main" val="389201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7738DD1-4DF4-9501-6F63-69DC6D6E38C8}"/>
              </a:ext>
            </a:extLst>
          </p:cNvPr>
          <p:cNvSpPr txBox="1"/>
          <p:nvPr/>
        </p:nvSpPr>
        <p:spPr>
          <a:xfrm>
            <a:off x="448408" y="428178"/>
            <a:ext cx="11087100" cy="6001643"/>
          </a:xfrm>
          <a:prstGeom prst="rect">
            <a:avLst/>
          </a:prstGeom>
          <a:noFill/>
        </p:spPr>
        <p:txBody>
          <a:bodyPr wrap="square">
            <a:spAutoFit/>
          </a:bodyPr>
          <a:lstStyle/>
          <a:p>
            <a:pPr algn="just"/>
            <a:r>
              <a:rPr lang="es-ES" sz="2400" b="1" dirty="0">
                <a:highlight>
                  <a:srgbClr val="FFFF00"/>
                </a:highlight>
              </a:rPr>
              <a:t>Código C# de la página MainPage.xaml.cs:</a:t>
            </a:r>
          </a:p>
          <a:p>
            <a:pPr algn="just"/>
            <a:endParaRPr lang="es-ES" dirty="0"/>
          </a:p>
          <a:p>
            <a:pPr algn="just"/>
            <a:r>
              <a:rPr lang="es-ES" b="1" dirty="0"/>
              <a:t>Constructor MainPage(): </a:t>
            </a:r>
            <a:r>
              <a:rPr lang="es-ES" dirty="0"/>
              <a:t>Este es el constructor de la clase MainPage, que se ejecuta cuando se crea una instancia de esta página. En este caso, establece el contenido de la página, como se especifica en el archivo XAML.</a:t>
            </a:r>
          </a:p>
          <a:p>
            <a:pPr algn="just"/>
            <a:endParaRPr lang="es-ES" b="1" dirty="0"/>
          </a:p>
          <a:p>
            <a:pPr algn="just"/>
            <a:r>
              <a:rPr lang="es-ES" b="1" dirty="0"/>
              <a:t>Button_Clicked(evento): </a:t>
            </a:r>
            <a:r>
              <a:rPr lang="es-ES" dirty="0"/>
              <a:t>Este método se ejecuta cuando el botón "🧮 Calcular nota final" se hace clic. Realiza la validación de entrada para asegurarse de que los campos no estén vacíos y contengan números válidos. Luego, realiza cálculos para obtener la nota final y la equivalencia en letra, y muestra estos resultados en las etiquetas correspondientes en la interfaz de usuario.</a:t>
            </a:r>
          </a:p>
          <a:p>
            <a:pPr algn="just"/>
            <a:endParaRPr lang="es-ES" dirty="0"/>
          </a:p>
          <a:p>
            <a:pPr algn="just"/>
            <a:r>
              <a:rPr lang="es-ES" b="1" dirty="0"/>
              <a:t>TestConnectionButton_Clicked(evento): </a:t>
            </a:r>
            <a:r>
              <a:rPr lang="es-ES" dirty="0"/>
              <a:t>Este método se ejecuta cuando el botón "🌐 Probar Conexión" se hace clic. Intenta establecer una conexión a una base de datos SQL Server utilizando la cadena de conexión especificada. Si la conexión es exitosa, muestra un mensaje de éxito; de lo contrario, muestra un mensaje de error.</a:t>
            </a:r>
          </a:p>
          <a:p>
            <a:pPr algn="just"/>
            <a:endParaRPr lang="es-ES" dirty="0"/>
          </a:p>
          <a:p>
            <a:pPr algn="just"/>
            <a:r>
              <a:rPr lang="es-ES" b="1" dirty="0"/>
              <a:t>GuardarButton_Clicked(evento): </a:t>
            </a:r>
            <a:r>
              <a:rPr lang="es-ES" dirty="0"/>
              <a:t>Este método se ejecuta cuando el botón "💾 Guardar Nota" se hace clic. Primero, establece la cadena de conexión con la base de datos SQL Server. Luego, crea una consulta SQL para insertar datos en la tabla "Calificaciones" con los valores proporcionados por el usuario en los campos de entrada. Ejecuta esta consulta y muestra un mensaje de éxito o error según el resultado.</a:t>
            </a:r>
          </a:p>
          <a:p>
            <a:pPr algn="just"/>
            <a:endParaRPr lang="es-ES" dirty="0"/>
          </a:p>
          <a:p>
            <a:pPr algn="just"/>
            <a:r>
              <a:rPr lang="es-ES" b="1" dirty="0"/>
              <a:t>ReporteButton_Clicked(evento): </a:t>
            </a:r>
            <a:r>
              <a:rPr lang="es-ES" dirty="0"/>
              <a:t>Este método se ejecuta cuando el botón "Reporte" se hace clic. Navega a la página Reporte para mostrar un informe de calificaciones almacenado en la base de datos.</a:t>
            </a:r>
            <a:endParaRPr lang="es-DO" dirty="0"/>
          </a:p>
        </p:txBody>
      </p:sp>
    </p:spTree>
    <p:extLst>
      <p:ext uri="{BB962C8B-B14F-4D97-AF65-F5344CB8AC3E}">
        <p14:creationId xmlns:p14="http://schemas.microsoft.com/office/powerpoint/2010/main" val="28516898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E937262-E228-3F73-AEBD-567A10203647}"/>
              </a:ext>
            </a:extLst>
          </p:cNvPr>
          <p:cNvSpPr txBox="1"/>
          <p:nvPr/>
        </p:nvSpPr>
        <p:spPr>
          <a:xfrm>
            <a:off x="187569" y="551289"/>
            <a:ext cx="11623430" cy="5755422"/>
          </a:xfrm>
          <a:prstGeom prst="rect">
            <a:avLst/>
          </a:prstGeom>
          <a:noFill/>
        </p:spPr>
        <p:txBody>
          <a:bodyPr wrap="square">
            <a:spAutoFit/>
          </a:bodyPr>
          <a:lstStyle/>
          <a:p>
            <a:r>
              <a:rPr lang="es-ES" sz="2000" b="1" dirty="0">
                <a:highlight>
                  <a:srgbClr val="FFFF00"/>
                </a:highlight>
              </a:rPr>
              <a:t>Código XAML de la página Reporte.xaml:</a:t>
            </a:r>
          </a:p>
          <a:p>
            <a:endParaRPr lang="es-ES" sz="1400" dirty="0"/>
          </a:p>
          <a:p>
            <a:pPr algn="just"/>
            <a:r>
              <a:rPr lang="es-ES" sz="1600" b="1" dirty="0"/>
              <a:t>ContentPage Element</a:t>
            </a:r>
            <a:r>
              <a:rPr lang="es-ES" sz="1600" dirty="0"/>
              <a:t>: El archivo comienza con la declaración del elemento ContentPage, que define la página en la que se mostrará el contenido. Los atributos xmlns y x:Class especifican los espacios de nombres y la clase correspondiente en el código detrás.</a:t>
            </a:r>
          </a:p>
          <a:p>
            <a:pPr algn="just"/>
            <a:endParaRPr lang="es-ES" sz="1600" dirty="0"/>
          </a:p>
          <a:p>
            <a:pPr algn="just"/>
            <a:r>
              <a:rPr lang="es-ES" sz="1600" b="1" dirty="0"/>
              <a:t>Resource Dictionary: </a:t>
            </a:r>
            <a:r>
              <a:rPr lang="es-ES" sz="1600" dirty="0"/>
              <a:t>Dentro del ContentPage, se define un ResourceDictionary que contiene dos estilos (LabelEntryStyle y EntryStyle) que se pueden aplicar a etiquetas y campos de entrada en la página para mantener una apariencia coherente.</a:t>
            </a:r>
          </a:p>
          <a:p>
            <a:pPr algn="just"/>
            <a:endParaRPr lang="es-ES" sz="1600" dirty="0"/>
          </a:p>
          <a:p>
            <a:pPr algn="just"/>
            <a:r>
              <a:rPr lang="es-ES" sz="1600" b="1" dirty="0"/>
              <a:t>ScrollView Element: </a:t>
            </a:r>
            <a:r>
              <a:rPr lang="es-ES" sz="1600" dirty="0"/>
              <a:t>A continuación, se utiliza un ScrollView para permitir el desplazamiento de la página cuando el contenido es demasiado largo para caber en la pantalla. Esto garantiza que el usuario pueda ver todo el contenido incluso en dispositivos más pequeños.</a:t>
            </a:r>
          </a:p>
          <a:p>
            <a:pPr algn="just"/>
            <a:endParaRPr lang="es-ES" sz="1600" b="1" dirty="0"/>
          </a:p>
          <a:p>
            <a:pPr algn="just"/>
            <a:r>
              <a:rPr lang="es-ES" sz="1600" b="1" dirty="0"/>
              <a:t>StackLayout Element: </a:t>
            </a:r>
            <a:r>
              <a:rPr lang="es-ES" sz="1600" dirty="0"/>
              <a:t>Dentro del ScrollView, se coloca un StackLayout que organiza el contenido verticalmente. Esto hace que los elementos se coloquen uno debajo del otro en el orden en que se definen.</a:t>
            </a:r>
          </a:p>
          <a:p>
            <a:pPr algn="just"/>
            <a:endParaRPr lang="es-ES" sz="1600" dirty="0"/>
          </a:p>
          <a:p>
            <a:pPr algn="just"/>
            <a:r>
              <a:rPr lang="es-ES" sz="1600" b="1" dirty="0"/>
              <a:t>Label Element (Título): </a:t>
            </a:r>
            <a:r>
              <a:rPr lang="es-ES" sz="1600" dirty="0"/>
              <a:t>Se agrega un Label que muestra el título "Reporte de Notas". Este Label tiene un tamaño de fuente grande, color de texto azul oscuro y se centra horizontalmente en la pantalla. También tiene un margen en la parte superior para separarlo del contenido anterior.</a:t>
            </a:r>
          </a:p>
          <a:p>
            <a:pPr algn="just"/>
            <a:endParaRPr lang="es-ES" sz="1600" b="1" dirty="0"/>
          </a:p>
          <a:p>
            <a:pPr algn="just"/>
            <a:r>
              <a:rPr lang="es-ES" sz="1600" b="1" dirty="0"/>
              <a:t>ActivityIndicator Element: </a:t>
            </a:r>
            <a:r>
              <a:rPr lang="es-ES" sz="1600" dirty="0"/>
              <a:t>Se agrega un ActivityIndicator con el nombre LoadingActivityIndicator. Este indicador de actividad se usa para mostrar una animación mientras se carga la información de la tabla. Inicialmente, se establece en IsVisible="False" y IsRunning="False" para que no sea visible hasta que sea necesario.</a:t>
            </a:r>
          </a:p>
          <a:p>
            <a:endParaRPr lang="es-ES" sz="1400" dirty="0"/>
          </a:p>
        </p:txBody>
      </p:sp>
    </p:spTree>
    <p:extLst>
      <p:ext uri="{BB962C8B-B14F-4D97-AF65-F5344CB8AC3E}">
        <p14:creationId xmlns:p14="http://schemas.microsoft.com/office/powerpoint/2010/main" val="15055366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D6ED53A-32FA-446C-FF0A-4CC1BF8C4E0C}"/>
              </a:ext>
            </a:extLst>
          </p:cNvPr>
          <p:cNvSpPr txBox="1"/>
          <p:nvPr/>
        </p:nvSpPr>
        <p:spPr>
          <a:xfrm>
            <a:off x="376604" y="889843"/>
            <a:ext cx="11438792" cy="5078313"/>
          </a:xfrm>
          <a:prstGeom prst="rect">
            <a:avLst/>
          </a:prstGeom>
          <a:noFill/>
        </p:spPr>
        <p:txBody>
          <a:bodyPr wrap="square">
            <a:spAutoFit/>
          </a:bodyPr>
          <a:lstStyle/>
          <a:p>
            <a:pPr algn="just"/>
            <a:r>
              <a:rPr lang="es-ES" sz="1800" b="1" dirty="0"/>
              <a:t>Label Element (Encabezado de la Tabla): </a:t>
            </a:r>
            <a:r>
              <a:rPr lang="es-ES" sz="1800" dirty="0"/>
              <a:t>Se agrega otro Label que muestra "Notas de Estudiantes" como el encabezado de la tabla. Este Label tiene un tamaño de fuente grande, color de texto azul oscuro y se centra horizontalmente.</a:t>
            </a:r>
          </a:p>
          <a:p>
            <a:pPr algn="just"/>
            <a:endParaRPr lang="es-ES" sz="1800" dirty="0"/>
          </a:p>
          <a:p>
            <a:pPr algn="just"/>
            <a:r>
              <a:rPr lang="es-ES" sz="1800" b="1" dirty="0"/>
              <a:t>ListView Element (Tabla de Notas): </a:t>
            </a:r>
            <a:r>
              <a:rPr lang="es-ES" sz="1800" dirty="0"/>
              <a:t>Aquí se utiliza un ListView llamado NotasListView para mostrar las notas de los estudiantes. Tiene una fila de encabezado que contiene etiquetas para las diferentes columnas de la tabla (Nombre, Asistencia, Trabajo Práctico, Examen Parcial y Examen Final). Cada fila de datos se define mediante un ViewCell en el DataTemplate.</a:t>
            </a:r>
          </a:p>
          <a:p>
            <a:pPr algn="just"/>
            <a:endParaRPr lang="es-ES" sz="1800" dirty="0"/>
          </a:p>
          <a:p>
            <a:pPr algn="just"/>
            <a:r>
              <a:rPr lang="es-ES" sz="1800" b="1" dirty="0"/>
              <a:t>ViewCell Element (Filas de Datos): </a:t>
            </a:r>
            <a:r>
              <a:rPr lang="es-ES" sz="1800" dirty="0"/>
              <a:t>Se define un ViewCell dentro del DataTemplate para representar cada fila de datos en la tabla. Cada fila contiene etiquetas (Label) que muestran información específica de cada estudiante, como el nombre, la asistencia, el trabajo práctico, el examen parcial y el examen final. La propiedad BackgroundColor de StackLayout se enlaza al valor de RowColor para alternar el color de fondo de las filas.</a:t>
            </a:r>
          </a:p>
          <a:p>
            <a:pPr algn="just"/>
            <a:endParaRPr lang="es-ES" sz="1800" dirty="0"/>
          </a:p>
          <a:p>
            <a:pPr algn="just"/>
            <a:r>
              <a:rPr lang="es-ES" sz="1800" b="1" dirty="0"/>
              <a:t>Cierre de Elementos: </a:t>
            </a:r>
            <a:r>
              <a:rPr lang="es-ES" sz="1800" dirty="0"/>
              <a:t>Se cierran todos los elementos, asegurando que estén anidados de manera adecuada y finalizando la estructura del archivo XAML.</a:t>
            </a:r>
          </a:p>
          <a:p>
            <a:pPr algn="just"/>
            <a:endParaRPr lang="es-ES" sz="1800" dirty="0"/>
          </a:p>
          <a:p>
            <a:pPr algn="just"/>
            <a:r>
              <a:rPr lang="es-ES" sz="1800" dirty="0"/>
              <a:t>Este archivo XAML define la estructura y la apariencia de la página de informe de calificaciones, con una tabla de estudiantes y un indicador de actividad para mostrar mientras se carga la información.</a:t>
            </a:r>
            <a:endParaRPr lang="es-DO" sz="1800" dirty="0"/>
          </a:p>
        </p:txBody>
      </p:sp>
    </p:spTree>
    <p:extLst>
      <p:ext uri="{BB962C8B-B14F-4D97-AF65-F5344CB8AC3E}">
        <p14:creationId xmlns:p14="http://schemas.microsoft.com/office/powerpoint/2010/main" val="20940896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BE4B6CD-10C2-FEAB-7664-2FB2F37D824A}"/>
              </a:ext>
            </a:extLst>
          </p:cNvPr>
          <p:cNvSpPr txBox="1"/>
          <p:nvPr/>
        </p:nvSpPr>
        <p:spPr>
          <a:xfrm>
            <a:off x="200025" y="434079"/>
            <a:ext cx="11458575" cy="6032421"/>
          </a:xfrm>
          <a:prstGeom prst="rect">
            <a:avLst/>
          </a:prstGeom>
          <a:noFill/>
        </p:spPr>
        <p:txBody>
          <a:bodyPr wrap="square">
            <a:spAutoFit/>
          </a:bodyPr>
          <a:lstStyle/>
          <a:p>
            <a:pPr algn="just"/>
            <a:r>
              <a:rPr lang="es-ES" sz="2800" b="1" dirty="0">
                <a:highlight>
                  <a:srgbClr val="FFFF00"/>
                </a:highlight>
              </a:rPr>
              <a:t>Código C# de la clase Reporte.xaml.cs:</a:t>
            </a:r>
          </a:p>
          <a:p>
            <a:pPr algn="just"/>
            <a:endParaRPr lang="es-ES" sz="2000" dirty="0"/>
          </a:p>
          <a:p>
            <a:pPr algn="just"/>
            <a:r>
              <a:rPr lang="es-ES" sz="2000" b="1" dirty="0"/>
              <a:t>Espacios de nombres e inclusión de bibliotecas: </a:t>
            </a:r>
            <a:r>
              <a:rPr lang="es-ES" sz="2000" dirty="0"/>
              <a:t>El archivo comienza con la inclusión de varios espacios de nombres (using), que permiten acceder a las clases y funcionalidades necesarias. Estos espacios de nombres incluyen System, System.Collections.Generic, System.Linq, System.Threading.Tasks, Xamarin.Forms, Xamarin.Forms.Xaml y System.Data.SqlClient. Las inclusiones son esenciales para utilizar las clases y métodos definidos en estas bibliotecas.</a:t>
            </a:r>
          </a:p>
          <a:p>
            <a:pPr algn="just"/>
            <a:endParaRPr lang="es-ES" sz="2000" dirty="0"/>
          </a:p>
          <a:p>
            <a:pPr algn="just"/>
            <a:r>
              <a:rPr lang="es-ES" sz="2000" b="1" dirty="0"/>
              <a:t>Clase Reporte: </a:t>
            </a:r>
            <a:r>
              <a:rPr lang="es-ES" sz="2000" dirty="0"/>
              <a:t>La clase Reporte está marcada con el atributo [</a:t>
            </a:r>
            <a:r>
              <a:rPr lang="es-ES" sz="2000" dirty="0">
                <a:solidFill>
                  <a:srgbClr val="0070C0"/>
                </a:solidFill>
              </a:rPr>
              <a:t>XamlCompilation(XamlCompilationOptions.Compile)], </a:t>
            </a:r>
            <a:r>
              <a:rPr lang="es-ES" sz="2000" dirty="0"/>
              <a:t>lo que indica que esta clase está relacionada con el archivo XAML y su código debe compilarse correctamente. La clase hereda de ContentPage, lo que la convierte en una página de contenido en la aplicación Xamarin.Forms.</a:t>
            </a:r>
          </a:p>
          <a:p>
            <a:pPr algn="just"/>
            <a:endParaRPr lang="es-ES" sz="2000" dirty="0"/>
          </a:p>
          <a:p>
            <a:pPr algn="just"/>
            <a:r>
              <a:rPr lang="es-ES" sz="2000" b="1" dirty="0"/>
              <a:t>Constructor Reporte(): </a:t>
            </a:r>
            <a:r>
              <a:rPr lang="es-ES" sz="2000" dirty="0"/>
              <a:t>En el constructor de la clase Reporte, se llama al método InitializeComponent(), que inicializa los componentes visuales definidos en el archivo XAML vinculado a esta página.</a:t>
            </a:r>
          </a:p>
          <a:p>
            <a:pPr algn="just"/>
            <a:endParaRPr lang="es-ES" sz="2000" dirty="0"/>
          </a:p>
          <a:p>
            <a:pPr algn="just"/>
            <a:r>
              <a:rPr lang="es-ES" sz="2000" b="1" dirty="0"/>
              <a:t>Método OnAppearing(): </a:t>
            </a:r>
            <a:r>
              <a:rPr lang="es-ES" sz="2000" dirty="0"/>
              <a:t>El método OnAppearing() se anula para realizar acciones cuando la página está a punto de aparecer en la pantalla. Dentro de este método:</a:t>
            </a:r>
          </a:p>
          <a:p>
            <a:pPr algn="just"/>
            <a:endParaRPr lang="es-ES" sz="2000" dirty="0"/>
          </a:p>
        </p:txBody>
      </p:sp>
    </p:spTree>
    <p:extLst>
      <p:ext uri="{BB962C8B-B14F-4D97-AF65-F5344CB8AC3E}">
        <p14:creationId xmlns:p14="http://schemas.microsoft.com/office/powerpoint/2010/main" val="4071625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683A55F-6337-8D64-D78D-9C1849148570}"/>
              </a:ext>
            </a:extLst>
          </p:cNvPr>
          <p:cNvSpPr txBox="1"/>
          <p:nvPr/>
        </p:nvSpPr>
        <p:spPr>
          <a:xfrm>
            <a:off x="272562" y="305068"/>
            <a:ext cx="11632223" cy="6247864"/>
          </a:xfrm>
          <a:prstGeom prst="rect">
            <a:avLst/>
          </a:prstGeom>
          <a:noFill/>
        </p:spPr>
        <p:txBody>
          <a:bodyPr wrap="square">
            <a:spAutoFit/>
          </a:bodyPr>
          <a:lstStyle/>
          <a:p>
            <a:pPr algn="just"/>
            <a:r>
              <a:rPr lang="es-ES" sz="2000" b="1" dirty="0"/>
              <a:t>El ActivityIndicator llamado LoadingActivityIndicator </a:t>
            </a:r>
            <a:r>
              <a:rPr lang="es-ES" sz="2000" dirty="0"/>
              <a:t>se hace visible y comienza a ejecutarse (IsRunning = true, IsVisible = true). Esto muestra una animación de carga mientras se obtienen los datos de la base de datos.</a:t>
            </a:r>
          </a:p>
          <a:p>
            <a:pPr algn="just"/>
            <a:endParaRPr lang="es-ES" sz="2000" dirty="0"/>
          </a:p>
          <a:p>
            <a:pPr algn="just"/>
            <a:r>
              <a:rPr lang="es-ES" sz="2000" dirty="0"/>
              <a:t>Luego, se llama al método </a:t>
            </a:r>
            <a:r>
              <a:rPr lang="es-ES" sz="2000" b="1" dirty="0"/>
              <a:t>ObtenerCalificacionesDesdeBaseDeDatosAsync</a:t>
            </a:r>
            <a:r>
              <a:rPr lang="es-ES" sz="2000" dirty="0"/>
              <a:t>() para recuperar las calificaciones desde la base de datos. Estas calificaciones se almacenan en la lista calificaciones.</a:t>
            </a:r>
          </a:p>
          <a:p>
            <a:pPr algn="just"/>
            <a:r>
              <a:rPr lang="es-ES" sz="2000" dirty="0"/>
              <a:t>La lista de calificaciones (calificaciones) se establece como origen de datos del </a:t>
            </a:r>
            <a:r>
              <a:rPr lang="es-ES" sz="2000" b="1" dirty="0"/>
              <a:t>ListView</a:t>
            </a:r>
            <a:r>
              <a:rPr lang="es-ES" sz="2000" dirty="0"/>
              <a:t> llamado </a:t>
            </a:r>
            <a:r>
              <a:rPr lang="es-ES" sz="2000" b="1" dirty="0"/>
              <a:t>NotasListView</a:t>
            </a:r>
            <a:r>
              <a:rPr lang="es-ES" sz="2000" dirty="0"/>
              <a:t>. Esto permite que las calificaciones se muestren en la tabla.</a:t>
            </a:r>
          </a:p>
          <a:p>
            <a:pPr algn="just"/>
            <a:r>
              <a:rPr lang="es-ES" sz="2000" dirty="0"/>
              <a:t>Finalmente, el </a:t>
            </a:r>
            <a:r>
              <a:rPr lang="es-ES" sz="2000" b="1" dirty="0"/>
              <a:t>ActivityIndicator</a:t>
            </a:r>
            <a:r>
              <a:rPr lang="es-ES" sz="2000" dirty="0"/>
              <a:t> se oculta configurándolo como inactivo y no visible (</a:t>
            </a:r>
            <a:r>
              <a:rPr lang="es-ES" sz="2000" b="1" dirty="0"/>
              <a:t>IsRunning</a:t>
            </a:r>
            <a:r>
              <a:rPr lang="es-ES" sz="2000" dirty="0"/>
              <a:t> = </a:t>
            </a:r>
            <a:r>
              <a:rPr lang="es-ES" sz="2000" b="1" dirty="0"/>
              <a:t>false</a:t>
            </a:r>
            <a:r>
              <a:rPr lang="es-ES" sz="2000" dirty="0"/>
              <a:t>, </a:t>
            </a:r>
            <a:r>
              <a:rPr lang="es-ES" sz="2000" b="1" dirty="0"/>
              <a:t>IsVisible</a:t>
            </a:r>
            <a:r>
              <a:rPr lang="es-ES" sz="2000" dirty="0"/>
              <a:t> = </a:t>
            </a:r>
            <a:r>
              <a:rPr lang="es-ES" sz="2000" b="1" dirty="0"/>
              <a:t>false</a:t>
            </a:r>
            <a:r>
              <a:rPr lang="es-ES" sz="2000" dirty="0"/>
              <a:t>).</a:t>
            </a:r>
          </a:p>
          <a:p>
            <a:pPr algn="just"/>
            <a:endParaRPr lang="es-ES" sz="2000" dirty="0"/>
          </a:p>
          <a:p>
            <a:pPr algn="just"/>
            <a:r>
              <a:rPr lang="es-ES" sz="2000" b="1" dirty="0"/>
              <a:t>Método ObtenerCalificacionesDesdeBaseDeDatosAsync(): </a:t>
            </a:r>
            <a:r>
              <a:rPr lang="es-ES" sz="2000" dirty="0"/>
              <a:t>Este método es asincrónico y se encarga de recuperar las calificaciones desde una base de datos SQL. Los pasos principales son:</a:t>
            </a:r>
          </a:p>
          <a:p>
            <a:pPr algn="just"/>
            <a:endParaRPr lang="es-ES" sz="2000" dirty="0"/>
          </a:p>
          <a:p>
            <a:pPr algn="just"/>
            <a:r>
              <a:rPr lang="es-ES" sz="2000" dirty="0"/>
              <a:t>Se define una cadena de conexión connectionString que contiene información sobre la ubicación y las credenciales de la base de datos.</a:t>
            </a:r>
          </a:p>
          <a:p>
            <a:pPr algn="just"/>
            <a:endParaRPr lang="es-ES" sz="2000" dirty="0"/>
          </a:p>
          <a:p>
            <a:pPr algn="just"/>
            <a:r>
              <a:rPr lang="es-ES" sz="2000" dirty="0"/>
              <a:t>Se crea una lista calificaciones para almacenar las calificaciones recuperadas.</a:t>
            </a:r>
          </a:p>
          <a:p>
            <a:pPr algn="just"/>
            <a:r>
              <a:rPr lang="es-ES" sz="2000" dirty="0"/>
              <a:t>Se abre una conexión a la base de datos y se define una consulta SQL.</a:t>
            </a:r>
          </a:p>
          <a:p>
            <a:pPr algn="just"/>
            <a:r>
              <a:rPr lang="es-ES" sz="2000" dirty="0"/>
              <a:t>Se ejecuta la consulta y se recorren los resultados para crear objetos Calificacion y agregarlos a la lista.</a:t>
            </a:r>
          </a:p>
          <a:p>
            <a:pPr algn="just"/>
            <a:r>
              <a:rPr lang="es-ES" sz="2000" dirty="0"/>
              <a:t>En caso de errores, se muestra un mensaje de alerta.</a:t>
            </a:r>
            <a:endParaRPr lang="es-DO" sz="2000" dirty="0"/>
          </a:p>
        </p:txBody>
      </p:sp>
    </p:spTree>
    <p:extLst>
      <p:ext uri="{BB962C8B-B14F-4D97-AF65-F5344CB8AC3E}">
        <p14:creationId xmlns:p14="http://schemas.microsoft.com/office/powerpoint/2010/main" val="15119804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E004813D-F2A4-75EA-C316-40DF8CD2FBF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6631118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BA35015-2D1D-259D-1C69-611A16E978A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25928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9E8FF58-4BC1-4EC4-A975-2447AA0ABDA6}"/>
              </a:ext>
            </a:extLst>
          </p:cNvPr>
          <p:cNvPicPr>
            <a:picLocks noChangeAspect="1"/>
          </p:cNvPicPr>
          <p:nvPr/>
        </p:nvPicPr>
        <p:blipFill>
          <a:blip r:embed="rId2"/>
          <a:stretch>
            <a:fillRect/>
          </a:stretch>
        </p:blipFill>
        <p:spPr>
          <a:xfrm>
            <a:off x="25864" y="0"/>
            <a:ext cx="12140272" cy="6858000"/>
          </a:xfrm>
          <a:prstGeom prst="rect">
            <a:avLst/>
          </a:prstGeom>
        </p:spPr>
      </p:pic>
      <p:sp>
        <p:nvSpPr>
          <p:cNvPr id="2" name="CuadroTexto 1">
            <a:extLst>
              <a:ext uri="{FF2B5EF4-FFF2-40B4-BE49-F238E27FC236}">
                <a16:creationId xmlns:a16="http://schemas.microsoft.com/office/drawing/2014/main" id="{4784AB70-34B9-B0BB-BE34-72C13D079156}"/>
              </a:ext>
            </a:extLst>
          </p:cNvPr>
          <p:cNvSpPr txBox="1"/>
          <p:nvPr/>
        </p:nvSpPr>
        <p:spPr>
          <a:xfrm>
            <a:off x="1492313" y="3429000"/>
            <a:ext cx="9207374" cy="1569660"/>
          </a:xfrm>
          <a:prstGeom prst="rect">
            <a:avLst/>
          </a:prstGeom>
          <a:solidFill>
            <a:schemeClr val="accent4"/>
          </a:solidFill>
        </p:spPr>
        <p:txBody>
          <a:bodyPr wrap="square" rtlCol="0">
            <a:spAutoFit/>
          </a:bodyPr>
          <a:lstStyle/>
          <a:p>
            <a:pPr algn="just"/>
            <a:r>
              <a:rPr lang="es-ES" sz="2400" dirty="0"/>
              <a:t>En nuestro proyecto o </a:t>
            </a:r>
            <a:r>
              <a:rPr lang="es-ES" sz="2400" b="1" dirty="0"/>
              <a:t>solución</a:t>
            </a:r>
            <a:r>
              <a:rPr lang="es-ES" sz="2400" dirty="0"/>
              <a:t>, hacemos clic derecho y seleccionamos "Administrar paquetes NuGet". En la pestaña "Examinar" o "Browser", buscamos "System.Data.SqlClient". Luego, seleccionamos la opción de instalar y esperamos a que se complete el proceso de instalación.</a:t>
            </a:r>
            <a:endParaRPr lang="en-US" sz="2400" dirty="0"/>
          </a:p>
        </p:txBody>
      </p:sp>
      <p:cxnSp>
        <p:nvCxnSpPr>
          <p:cNvPr id="5" name="Conector recto de flecha 4">
            <a:extLst>
              <a:ext uri="{FF2B5EF4-FFF2-40B4-BE49-F238E27FC236}">
                <a16:creationId xmlns:a16="http://schemas.microsoft.com/office/drawing/2014/main" id="{47771912-87CD-BC71-37C2-F0499C42E4C2}"/>
              </a:ext>
            </a:extLst>
          </p:cNvPr>
          <p:cNvCxnSpPr>
            <a:cxnSpLocks/>
          </p:cNvCxnSpPr>
          <p:nvPr/>
        </p:nvCxnSpPr>
        <p:spPr>
          <a:xfrm flipH="1">
            <a:off x="5051834" y="1403287"/>
            <a:ext cx="4798336" cy="21637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6055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C6758415-BDB6-89EE-679C-2AFE05256CD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DO"/>
          </a:p>
        </p:txBody>
      </p:sp>
      <p:pic>
        <p:nvPicPr>
          <p:cNvPr id="3" name="Imagen 2">
            <a:extLst>
              <a:ext uri="{FF2B5EF4-FFF2-40B4-BE49-F238E27FC236}">
                <a16:creationId xmlns:a16="http://schemas.microsoft.com/office/drawing/2014/main" id="{8A63F99D-EA01-A5BB-0C0D-09AB81CF852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4703073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BC84F7C-780D-6A37-3F28-2723EC7504F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4826134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CA09BAD-EC73-2589-B658-57E985589155}"/>
              </a:ext>
            </a:extLst>
          </p:cNvPr>
          <p:cNvPicPr>
            <a:picLocks noChangeAspect="1"/>
          </p:cNvPicPr>
          <p:nvPr/>
        </p:nvPicPr>
        <p:blipFill>
          <a:blip r:embed="rId2"/>
          <a:stretch>
            <a:fillRect/>
          </a:stretch>
        </p:blipFill>
        <p:spPr>
          <a:xfrm>
            <a:off x="6231991" y="1367584"/>
            <a:ext cx="1786353" cy="3969675"/>
          </a:xfrm>
          <a:prstGeom prst="rect">
            <a:avLst/>
          </a:prstGeom>
        </p:spPr>
      </p:pic>
      <p:pic>
        <p:nvPicPr>
          <p:cNvPr id="3" name="Imagen 2">
            <a:extLst>
              <a:ext uri="{FF2B5EF4-FFF2-40B4-BE49-F238E27FC236}">
                <a16:creationId xmlns:a16="http://schemas.microsoft.com/office/drawing/2014/main" id="{3124C82D-F716-76E8-E7C4-31C0B1DE70FA}"/>
              </a:ext>
            </a:extLst>
          </p:cNvPr>
          <p:cNvPicPr>
            <a:picLocks noChangeAspect="1"/>
          </p:cNvPicPr>
          <p:nvPr/>
        </p:nvPicPr>
        <p:blipFill>
          <a:blip r:embed="rId3"/>
          <a:stretch>
            <a:fillRect/>
          </a:stretch>
        </p:blipFill>
        <p:spPr>
          <a:xfrm>
            <a:off x="247834" y="1367584"/>
            <a:ext cx="1827387" cy="4060858"/>
          </a:xfrm>
          <a:prstGeom prst="rect">
            <a:avLst/>
          </a:prstGeom>
        </p:spPr>
      </p:pic>
      <p:pic>
        <p:nvPicPr>
          <p:cNvPr id="4" name="Imagen 3">
            <a:extLst>
              <a:ext uri="{FF2B5EF4-FFF2-40B4-BE49-F238E27FC236}">
                <a16:creationId xmlns:a16="http://schemas.microsoft.com/office/drawing/2014/main" id="{10A8E4B8-DA3F-5CC2-8227-F61764097979}"/>
              </a:ext>
            </a:extLst>
          </p:cNvPr>
          <p:cNvPicPr>
            <a:picLocks noChangeAspect="1"/>
          </p:cNvPicPr>
          <p:nvPr/>
        </p:nvPicPr>
        <p:blipFill>
          <a:blip r:embed="rId4"/>
          <a:stretch>
            <a:fillRect/>
          </a:stretch>
        </p:blipFill>
        <p:spPr>
          <a:xfrm>
            <a:off x="2261367" y="1380653"/>
            <a:ext cx="1786354" cy="3969676"/>
          </a:xfrm>
          <a:prstGeom prst="rect">
            <a:avLst/>
          </a:prstGeom>
        </p:spPr>
      </p:pic>
      <p:pic>
        <p:nvPicPr>
          <p:cNvPr id="5" name="Imagen 4">
            <a:extLst>
              <a:ext uri="{FF2B5EF4-FFF2-40B4-BE49-F238E27FC236}">
                <a16:creationId xmlns:a16="http://schemas.microsoft.com/office/drawing/2014/main" id="{B224A166-CE12-0834-A3C1-6EBE488F08DD}"/>
              </a:ext>
            </a:extLst>
          </p:cNvPr>
          <p:cNvPicPr>
            <a:picLocks noChangeAspect="1"/>
          </p:cNvPicPr>
          <p:nvPr/>
        </p:nvPicPr>
        <p:blipFill>
          <a:blip r:embed="rId5"/>
          <a:stretch>
            <a:fillRect/>
          </a:stretch>
        </p:blipFill>
        <p:spPr>
          <a:xfrm>
            <a:off x="4202757" y="1341596"/>
            <a:ext cx="1786354" cy="3969675"/>
          </a:xfrm>
          <a:prstGeom prst="rect">
            <a:avLst/>
          </a:prstGeom>
        </p:spPr>
      </p:pic>
      <p:pic>
        <p:nvPicPr>
          <p:cNvPr id="6" name="Imagen 5">
            <a:extLst>
              <a:ext uri="{FF2B5EF4-FFF2-40B4-BE49-F238E27FC236}">
                <a16:creationId xmlns:a16="http://schemas.microsoft.com/office/drawing/2014/main" id="{D1E11B29-3753-5AB0-FF31-4D3817D21C44}"/>
              </a:ext>
            </a:extLst>
          </p:cNvPr>
          <p:cNvPicPr>
            <a:picLocks noChangeAspect="1"/>
          </p:cNvPicPr>
          <p:nvPr/>
        </p:nvPicPr>
        <p:blipFill>
          <a:blip r:embed="rId6"/>
          <a:stretch>
            <a:fillRect/>
          </a:stretch>
        </p:blipFill>
        <p:spPr>
          <a:xfrm>
            <a:off x="8225012" y="1367586"/>
            <a:ext cx="1738521" cy="3863380"/>
          </a:xfrm>
          <a:prstGeom prst="rect">
            <a:avLst/>
          </a:prstGeom>
        </p:spPr>
      </p:pic>
      <p:pic>
        <p:nvPicPr>
          <p:cNvPr id="7" name="Imagen 6">
            <a:extLst>
              <a:ext uri="{FF2B5EF4-FFF2-40B4-BE49-F238E27FC236}">
                <a16:creationId xmlns:a16="http://schemas.microsoft.com/office/drawing/2014/main" id="{6D6296AC-6ECB-01F9-C562-CDD11806D8BA}"/>
              </a:ext>
            </a:extLst>
          </p:cNvPr>
          <p:cNvPicPr>
            <a:picLocks noChangeAspect="1"/>
          </p:cNvPicPr>
          <p:nvPr/>
        </p:nvPicPr>
        <p:blipFill>
          <a:blip r:embed="rId7"/>
          <a:stretch>
            <a:fillRect/>
          </a:stretch>
        </p:blipFill>
        <p:spPr>
          <a:xfrm>
            <a:off x="10188307" y="1367584"/>
            <a:ext cx="1738521" cy="3863382"/>
          </a:xfrm>
          <a:prstGeom prst="rect">
            <a:avLst/>
          </a:prstGeom>
        </p:spPr>
      </p:pic>
      <p:sp>
        <p:nvSpPr>
          <p:cNvPr id="8" name="CuadroTexto 7">
            <a:extLst>
              <a:ext uri="{FF2B5EF4-FFF2-40B4-BE49-F238E27FC236}">
                <a16:creationId xmlns:a16="http://schemas.microsoft.com/office/drawing/2014/main" id="{B411E7A2-A013-408D-C1E1-F9051DEBE888}"/>
              </a:ext>
            </a:extLst>
          </p:cNvPr>
          <p:cNvSpPr txBox="1"/>
          <p:nvPr/>
        </p:nvSpPr>
        <p:spPr>
          <a:xfrm>
            <a:off x="688062" y="431745"/>
            <a:ext cx="11238765" cy="523220"/>
          </a:xfrm>
          <a:prstGeom prst="rect">
            <a:avLst/>
          </a:prstGeom>
          <a:noFill/>
        </p:spPr>
        <p:txBody>
          <a:bodyPr wrap="square" rtlCol="0">
            <a:spAutoFit/>
          </a:bodyPr>
          <a:lstStyle/>
          <a:p>
            <a:pPr algn="ctr"/>
            <a:r>
              <a:rPr lang="en-GB" sz="2800" b="1" dirty="0"/>
              <a:t>VISTA FINAL DE LA APLICACION EN EJECUCION.</a:t>
            </a:r>
            <a:endParaRPr lang="en-US" sz="2800" b="1" dirty="0"/>
          </a:p>
        </p:txBody>
      </p:sp>
    </p:spTree>
    <p:extLst>
      <p:ext uri="{BB962C8B-B14F-4D97-AF65-F5344CB8AC3E}">
        <p14:creationId xmlns:p14="http://schemas.microsoft.com/office/powerpoint/2010/main" val="40871943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ocab-¿A quién le toca? Whose turn is it?. ¿A quién le toca? - ppt ...">
            <a:extLst>
              <a:ext uri="{FF2B5EF4-FFF2-40B4-BE49-F238E27FC236}">
                <a16:creationId xmlns:a16="http://schemas.microsoft.com/office/drawing/2014/main" id="{AE1644F0-FC8C-4302-A6DE-FFE482A2AF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63" t="5071" r="18380" b="8544"/>
          <a:stretch/>
        </p:blipFill>
        <p:spPr bwMode="auto">
          <a:xfrm>
            <a:off x="3199326" y="421778"/>
            <a:ext cx="5793347" cy="5924281"/>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6B01FA2-E6E3-4CC7-930D-DE5AEDF7102C}"/>
              </a:ext>
            </a:extLst>
          </p:cNvPr>
          <p:cNvSpPr txBox="1"/>
          <p:nvPr/>
        </p:nvSpPr>
        <p:spPr>
          <a:xfrm>
            <a:off x="396082" y="993597"/>
            <a:ext cx="3251200" cy="5509200"/>
          </a:xfrm>
          <a:prstGeom prst="rect">
            <a:avLst/>
          </a:prstGeom>
          <a:noFill/>
        </p:spPr>
        <p:txBody>
          <a:bodyPr wrap="square" rtlCol="0">
            <a:spAutoFit/>
          </a:bodyPr>
          <a:lstStyle/>
          <a:p>
            <a:pPr algn="ctr"/>
            <a:r>
              <a:rPr lang="en-US" sz="3200" b="1" dirty="0">
                <a:solidFill>
                  <a:srgbClr val="000000"/>
                </a:solidFill>
              </a:rPr>
              <a:t>Modificar como en el ejemplo anterior  y darle validacion, que cuando haga una operacion con los campos vacios no explote la aplicacion, y presente un mensaje al usario.</a:t>
            </a:r>
            <a:endParaRPr lang="es-ES" sz="3200" b="1" dirty="0">
              <a:solidFill>
                <a:srgbClr val="000000"/>
              </a:solidFill>
            </a:endParaRPr>
          </a:p>
        </p:txBody>
      </p:sp>
      <p:sp>
        <p:nvSpPr>
          <p:cNvPr id="5" name="CuadroTexto 4">
            <a:extLst>
              <a:ext uri="{FF2B5EF4-FFF2-40B4-BE49-F238E27FC236}">
                <a16:creationId xmlns:a16="http://schemas.microsoft.com/office/drawing/2014/main" id="{3391A02A-336C-4CB3-B9A6-3A181A86EEDB}"/>
              </a:ext>
            </a:extLst>
          </p:cNvPr>
          <p:cNvSpPr txBox="1"/>
          <p:nvPr/>
        </p:nvSpPr>
        <p:spPr>
          <a:xfrm>
            <a:off x="8345214" y="2304988"/>
            <a:ext cx="3379631" cy="3539430"/>
          </a:xfrm>
          <a:prstGeom prst="rect">
            <a:avLst/>
          </a:prstGeom>
          <a:noFill/>
        </p:spPr>
        <p:txBody>
          <a:bodyPr wrap="square">
            <a:spAutoFit/>
          </a:bodyPr>
          <a:lstStyle/>
          <a:p>
            <a:pPr algn="ctr"/>
            <a:r>
              <a:rPr lang="en-US" sz="2800" b="1" dirty="0">
                <a:solidFill>
                  <a:srgbClr val="000000"/>
                </a:solidFill>
              </a:rPr>
              <a:t>Pudiendo utilizar </a:t>
            </a:r>
            <a:r>
              <a:rPr lang="es-DO" sz="2800" b="1" dirty="0">
                <a:solidFill>
                  <a:srgbClr val="000000"/>
                </a:solidFill>
              </a:rPr>
              <a:t>validaciones y exceptions en Xamarin, sean por medio de If, Else, o Try Catch, como en el ejemplo o como ustedes eligen.</a:t>
            </a:r>
            <a:endParaRPr lang="es-ES" sz="2800" b="1" dirty="0">
              <a:solidFill>
                <a:srgbClr val="000000"/>
              </a:solidFill>
            </a:endParaRPr>
          </a:p>
        </p:txBody>
      </p:sp>
    </p:spTree>
    <p:extLst>
      <p:ext uri="{BB962C8B-B14F-4D97-AF65-F5344CB8AC3E}">
        <p14:creationId xmlns:p14="http://schemas.microsoft.com/office/powerpoint/2010/main" val="42516887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Picture 4"/>
          <p:cNvPicPr/>
          <p:nvPr/>
        </p:nvPicPr>
        <p:blipFill>
          <a:blip r:embed="rId2"/>
          <a:stretch/>
        </p:blipFill>
        <p:spPr>
          <a:xfrm>
            <a:off x="689040" y="1312200"/>
            <a:ext cx="11052000" cy="3673080"/>
          </a:xfrm>
          <a:prstGeom prst="rect">
            <a:avLst/>
          </a:prstGeom>
          <a:ln>
            <a:noFill/>
          </a:ln>
        </p:spPr>
      </p:pic>
    </p:spTree>
    <p:extLst>
      <p:ext uri="{BB962C8B-B14F-4D97-AF65-F5344CB8AC3E}">
        <p14:creationId xmlns:p14="http://schemas.microsoft.com/office/powerpoint/2010/main" val="2735915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444294A-6742-413F-9F94-8F806A095E68}"/>
              </a:ext>
            </a:extLst>
          </p:cNvPr>
          <p:cNvPicPr>
            <a:picLocks noChangeAspect="1"/>
          </p:cNvPicPr>
          <p:nvPr/>
        </p:nvPicPr>
        <p:blipFill>
          <a:blip r:embed="rId2"/>
          <a:stretch>
            <a:fillRect/>
          </a:stretch>
        </p:blipFill>
        <p:spPr>
          <a:xfrm>
            <a:off x="731236" y="853904"/>
            <a:ext cx="4600575" cy="4705350"/>
          </a:xfrm>
          <a:prstGeom prst="rect">
            <a:avLst/>
          </a:prstGeom>
        </p:spPr>
      </p:pic>
      <p:pic>
        <p:nvPicPr>
          <p:cNvPr id="5" name="Imagen 4">
            <a:extLst>
              <a:ext uri="{FF2B5EF4-FFF2-40B4-BE49-F238E27FC236}">
                <a16:creationId xmlns:a16="http://schemas.microsoft.com/office/drawing/2014/main" id="{46056281-357F-4E65-B299-FA0BDD3F5709}"/>
              </a:ext>
            </a:extLst>
          </p:cNvPr>
          <p:cNvPicPr>
            <a:picLocks noChangeAspect="1"/>
          </p:cNvPicPr>
          <p:nvPr/>
        </p:nvPicPr>
        <p:blipFill>
          <a:blip r:embed="rId3"/>
          <a:stretch>
            <a:fillRect/>
          </a:stretch>
        </p:blipFill>
        <p:spPr>
          <a:xfrm>
            <a:off x="6561695" y="853904"/>
            <a:ext cx="4787986" cy="4853575"/>
          </a:xfrm>
          <a:prstGeom prst="rect">
            <a:avLst/>
          </a:prstGeom>
        </p:spPr>
      </p:pic>
      <p:sp>
        <p:nvSpPr>
          <p:cNvPr id="2" name="CuadroTexto 1">
            <a:extLst>
              <a:ext uri="{FF2B5EF4-FFF2-40B4-BE49-F238E27FC236}">
                <a16:creationId xmlns:a16="http://schemas.microsoft.com/office/drawing/2014/main" id="{79477530-C352-0B2E-9631-94E0C3CB21CC}"/>
              </a:ext>
            </a:extLst>
          </p:cNvPr>
          <p:cNvSpPr txBox="1"/>
          <p:nvPr/>
        </p:nvSpPr>
        <p:spPr>
          <a:xfrm>
            <a:off x="559220" y="253497"/>
            <a:ext cx="10618445" cy="369332"/>
          </a:xfrm>
          <a:prstGeom prst="rect">
            <a:avLst/>
          </a:prstGeom>
          <a:noFill/>
        </p:spPr>
        <p:txBody>
          <a:bodyPr wrap="square" rtlCol="0">
            <a:spAutoFit/>
          </a:bodyPr>
          <a:lstStyle/>
          <a:p>
            <a:pPr algn="ctr"/>
            <a:r>
              <a:rPr lang="en-GB" b="1" dirty="0"/>
              <a:t>En ambos casos le damos Aceptar y esperamos que se instalen correctamente.</a:t>
            </a:r>
            <a:endParaRPr lang="en-US" b="1" dirty="0"/>
          </a:p>
        </p:txBody>
      </p:sp>
    </p:spTree>
    <p:extLst>
      <p:ext uri="{BB962C8B-B14F-4D97-AF65-F5344CB8AC3E}">
        <p14:creationId xmlns:p14="http://schemas.microsoft.com/office/powerpoint/2010/main" val="14240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6AC9778-3321-474C-BC4E-35F16E05C31F}"/>
              </a:ext>
            </a:extLst>
          </p:cNvPr>
          <p:cNvPicPr>
            <a:picLocks noChangeAspect="1"/>
          </p:cNvPicPr>
          <p:nvPr/>
        </p:nvPicPr>
        <p:blipFill>
          <a:blip r:embed="rId2"/>
          <a:stretch>
            <a:fillRect/>
          </a:stretch>
        </p:blipFill>
        <p:spPr>
          <a:xfrm>
            <a:off x="0" y="117815"/>
            <a:ext cx="12192000" cy="6622370"/>
          </a:xfrm>
          <a:prstGeom prst="rect">
            <a:avLst/>
          </a:prstGeom>
        </p:spPr>
      </p:pic>
    </p:spTree>
    <p:extLst>
      <p:ext uri="{BB962C8B-B14F-4D97-AF65-F5344CB8AC3E}">
        <p14:creationId xmlns:p14="http://schemas.microsoft.com/office/powerpoint/2010/main" val="1827119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3D2DFBA-1325-4066-9DAF-A05C3522F99F}"/>
              </a:ext>
            </a:extLst>
          </p:cNvPr>
          <p:cNvPicPr>
            <a:picLocks noChangeAspect="1"/>
          </p:cNvPicPr>
          <p:nvPr/>
        </p:nvPicPr>
        <p:blipFill>
          <a:blip r:embed="rId2"/>
          <a:stretch>
            <a:fillRect/>
          </a:stretch>
        </p:blipFill>
        <p:spPr>
          <a:xfrm>
            <a:off x="181069" y="1366024"/>
            <a:ext cx="6610350" cy="4857750"/>
          </a:xfrm>
          <a:prstGeom prst="rect">
            <a:avLst/>
          </a:prstGeom>
        </p:spPr>
      </p:pic>
      <p:pic>
        <p:nvPicPr>
          <p:cNvPr id="5" name="Imagen 4">
            <a:extLst>
              <a:ext uri="{FF2B5EF4-FFF2-40B4-BE49-F238E27FC236}">
                <a16:creationId xmlns:a16="http://schemas.microsoft.com/office/drawing/2014/main" id="{67B671EA-B780-4910-BAB8-F13ED9E3F43A}"/>
              </a:ext>
            </a:extLst>
          </p:cNvPr>
          <p:cNvPicPr>
            <a:picLocks noChangeAspect="1"/>
          </p:cNvPicPr>
          <p:nvPr/>
        </p:nvPicPr>
        <p:blipFill>
          <a:blip r:embed="rId3"/>
          <a:stretch>
            <a:fillRect/>
          </a:stretch>
        </p:blipFill>
        <p:spPr>
          <a:xfrm>
            <a:off x="7662603" y="3148260"/>
            <a:ext cx="3819525" cy="1990725"/>
          </a:xfrm>
          <a:prstGeom prst="rect">
            <a:avLst/>
          </a:prstGeom>
        </p:spPr>
      </p:pic>
      <p:sp>
        <p:nvSpPr>
          <p:cNvPr id="6" name="CuadroTexto 5">
            <a:extLst>
              <a:ext uri="{FF2B5EF4-FFF2-40B4-BE49-F238E27FC236}">
                <a16:creationId xmlns:a16="http://schemas.microsoft.com/office/drawing/2014/main" id="{AE19333B-014A-4AAC-B29A-20AAB080E514}"/>
              </a:ext>
            </a:extLst>
          </p:cNvPr>
          <p:cNvSpPr txBox="1"/>
          <p:nvPr/>
        </p:nvSpPr>
        <p:spPr>
          <a:xfrm>
            <a:off x="8510906" y="2613449"/>
            <a:ext cx="2122918" cy="369332"/>
          </a:xfrm>
          <a:prstGeom prst="rect">
            <a:avLst/>
          </a:prstGeom>
          <a:noFill/>
        </p:spPr>
        <p:txBody>
          <a:bodyPr wrap="square">
            <a:spAutoFit/>
          </a:bodyPr>
          <a:lstStyle/>
          <a:p>
            <a:r>
              <a:rPr lang="es-ES" dirty="0">
                <a:highlight>
                  <a:srgbClr val="FFFF00"/>
                </a:highlight>
              </a:rPr>
              <a:t>compmgmt.msc</a:t>
            </a:r>
          </a:p>
        </p:txBody>
      </p:sp>
      <p:sp>
        <p:nvSpPr>
          <p:cNvPr id="2" name="CuadroTexto 1">
            <a:extLst>
              <a:ext uri="{FF2B5EF4-FFF2-40B4-BE49-F238E27FC236}">
                <a16:creationId xmlns:a16="http://schemas.microsoft.com/office/drawing/2014/main" id="{AB1336BB-7B6E-49E7-A8C7-80CC004B50FA}"/>
              </a:ext>
            </a:extLst>
          </p:cNvPr>
          <p:cNvSpPr txBox="1"/>
          <p:nvPr/>
        </p:nvSpPr>
        <p:spPr>
          <a:xfrm>
            <a:off x="564022" y="179462"/>
            <a:ext cx="10289137" cy="369332"/>
          </a:xfrm>
          <a:prstGeom prst="rect">
            <a:avLst/>
          </a:prstGeom>
          <a:noFill/>
        </p:spPr>
        <p:txBody>
          <a:bodyPr wrap="square" rtlCol="0">
            <a:spAutoFit/>
          </a:bodyPr>
          <a:lstStyle/>
          <a:p>
            <a:r>
              <a:rPr lang="en-US" dirty="0"/>
              <a:t>Ubicamos nuestra IP de nuestro que servira como un Servidor para nuestra base de datos.</a:t>
            </a:r>
            <a:endParaRPr lang="es-ES" dirty="0"/>
          </a:p>
        </p:txBody>
      </p:sp>
      <p:sp>
        <p:nvSpPr>
          <p:cNvPr id="4" name="CuadroTexto 3">
            <a:extLst>
              <a:ext uri="{FF2B5EF4-FFF2-40B4-BE49-F238E27FC236}">
                <a16:creationId xmlns:a16="http://schemas.microsoft.com/office/drawing/2014/main" id="{E830E4B7-9F04-4025-CAEB-29B0E85B4429}"/>
              </a:ext>
            </a:extLst>
          </p:cNvPr>
          <p:cNvSpPr txBox="1"/>
          <p:nvPr/>
        </p:nvSpPr>
        <p:spPr>
          <a:xfrm>
            <a:off x="181069" y="634226"/>
            <a:ext cx="11814773" cy="369332"/>
          </a:xfrm>
          <a:prstGeom prst="rect">
            <a:avLst/>
          </a:prstGeom>
          <a:noFill/>
        </p:spPr>
        <p:txBody>
          <a:bodyPr wrap="square">
            <a:spAutoFit/>
          </a:bodyPr>
          <a:lstStyle/>
          <a:p>
            <a:r>
              <a:rPr lang="es-ES" dirty="0">
                <a:highlight>
                  <a:srgbClr val="FFFF00"/>
                </a:highlight>
              </a:rPr>
              <a:t>En el ejecutar escribimos cmd, y luego en la ventana negra escribimos ipconifig, le damos a enter y nos sale nuestra IP del pc.</a:t>
            </a:r>
          </a:p>
        </p:txBody>
      </p:sp>
      <p:sp>
        <p:nvSpPr>
          <p:cNvPr id="7" name="CuadroTexto 6">
            <a:extLst>
              <a:ext uri="{FF2B5EF4-FFF2-40B4-BE49-F238E27FC236}">
                <a16:creationId xmlns:a16="http://schemas.microsoft.com/office/drawing/2014/main" id="{80EE89AB-0303-2818-61C8-AC45DCA0DB79}"/>
              </a:ext>
            </a:extLst>
          </p:cNvPr>
          <p:cNvSpPr txBox="1"/>
          <p:nvPr/>
        </p:nvSpPr>
        <p:spPr>
          <a:xfrm>
            <a:off x="7034542" y="1801640"/>
            <a:ext cx="4961299" cy="646331"/>
          </a:xfrm>
          <a:prstGeom prst="rect">
            <a:avLst/>
          </a:prstGeom>
          <a:solidFill>
            <a:srgbClr val="92D050"/>
          </a:solidFill>
        </p:spPr>
        <p:txBody>
          <a:bodyPr wrap="square" rtlCol="0">
            <a:spAutoFit/>
          </a:bodyPr>
          <a:lstStyle/>
          <a:p>
            <a:pPr algn="ctr"/>
            <a:r>
              <a:rPr lang="en-GB" dirty="0"/>
              <a:t>Luego en el mismo Ejecutar, escribimos como vemos este codigo le damos Aceptar.</a:t>
            </a:r>
            <a:endParaRPr lang="en-US" dirty="0"/>
          </a:p>
        </p:txBody>
      </p:sp>
    </p:spTree>
    <p:extLst>
      <p:ext uri="{BB962C8B-B14F-4D97-AF65-F5344CB8AC3E}">
        <p14:creationId xmlns:p14="http://schemas.microsoft.com/office/powerpoint/2010/main" val="2426178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1186</TotalTime>
  <Words>9439</Words>
  <Application>Microsoft Office PowerPoint</Application>
  <PresentationFormat>Panorámica</PresentationFormat>
  <Paragraphs>834</Paragraphs>
  <Slides>64</Slides>
  <Notes>0</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64</vt:i4>
      </vt:variant>
    </vt:vector>
  </HeadingPairs>
  <TitlesOfParts>
    <vt:vector size="79" baseType="lpstr">
      <vt:lpstr>Arial</vt:lpstr>
      <vt:lpstr>Calibri</vt:lpstr>
      <vt:lpstr>Calibri Light</vt:lpstr>
      <vt:lpstr>Cascadia Mono</vt:lpstr>
      <vt:lpstr>Consolas</vt:lpstr>
      <vt:lpstr>cooper_hewittmedium</vt:lpstr>
      <vt:lpstr>Courier New</vt:lpstr>
      <vt:lpstr>IBM Plex Sans</vt:lpstr>
      <vt:lpstr>IBM Plex Serif</vt:lpstr>
      <vt:lpstr>Lato</vt:lpstr>
      <vt:lpstr>Open Sans</vt:lpstr>
      <vt:lpstr>Söhne</vt:lpstr>
      <vt:lpstr>Times New Roman</vt:lpstr>
      <vt:lpstr>YouTube Sans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JUANCITO PEÑA VIZCAINO</dc:creator>
  <cp:lastModifiedBy>Juancito Pena Vizcaino</cp:lastModifiedBy>
  <cp:revision>48</cp:revision>
  <dcterms:created xsi:type="dcterms:W3CDTF">2021-04-13T14:40:47Z</dcterms:created>
  <dcterms:modified xsi:type="dcterms:W3CDTF">2024-04-19T05:04:44Z</dcterms:modified>
</cp:coreProperties>
</file>